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7" r:id="rId2"/>
    <p:sldId id="360" r:id="rId3"/>
    <p:sldId id="361" r:id="rId4"/>
    <p:sldId id="325" r:id="rId5"/>
    <p:sldId id="326" r:id="rId6"/>
    <p:sldId id="327" r:id="rId7"/>
    <p:sldId id="328" r:id="rId8"/>
    <p:sldId id="329" r:id="rId9"/>
    <p:sldId id="330" r:id="rId10"/>
    <p:sldId id="331" r:id="rId11"/>
    <p:sldId id="337" r:id="rId12"/>
    <p:sldId id="359" r:id="rId13"/>
    <p:sldId id="332" r:id="rId14"/>
    <p:sldId id="333" r:id="rId15"/>
    <p:sldId id="346" r:id="rId16"/>
    <p:sldId id="334" r:id="rId17"/>
    <p:sldId id="348" r:id="rId18"/>
    <p:sldId id="335" r:id="rId19"/>
    <p:sldId id="336" r:id="rId20"/>
    <p:sldId id="345" r:id="rId21"/>
    <p:sldId id="344" r:id="rId22"/>
    <p:sldId id="353" r:id="rId23"/>
    <p:sldId id="354" r:id="rId24"/>
    <p:sldId id="355" r:id="rId25"/>
    <p:sldId id="349" r:id="rId26"/>
    <p:sldId id="338" r:id="rId27"/>
    <p:sldId id="343" r:id="rId28"/>
    <p:sldId id="358" r:id="rId29"/>
    <p:sldId id="339" r:id="rId30"/>
    <p:sldId id="341" r:id="rId31"/>
    <p:sldId id="363" r:id="rId32"/>
    <p:sldId id="357" r:id="rId33"/>
    <p:sldId id="342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8278385-09C4-F28D-9B1B-9F3B8A8A66EE}" name="Spencer Arshinoff" initials="SA" userId="S::sarshin@yorku.ca::6b06bdb5-aad3-4ce8-baa4-f6ee35a82ef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B1C521-DC7A-C24A-A36F-4AA491836DF2}" v="1055" dt="2024-04-11T18:31:54.6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1641"/>
  </p:normalViewPr>
  <p:slideViewPr>
    <p:cSldViewPr snapToGrid="0">
      <p:cViewPr varScale="1">
        <p:scale>
          <a:sx n="98" d="100"/>
          <a:sy n="98" d="100"/>
        </p:scale>
        <p:origin x="10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4493CC-D821-7749-87FA-23F52696B8DE}" type="datetimeFigureOut">
              <a:rPr lang="en-US" smtClean="0"/>
              <a:t>4/15/24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BC44C1-77A6-3B47-9838-BBE5D68DBE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795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I had to use the question mark because there’s also the British spelling with an 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This is just a back of the envelope type survey to give a general idea of the state of research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There are a few other terms that are sometimes used as substitutes like data materialization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Also, I don’t know how many articles were written by AI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33141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01906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Clearly, just seeing an object in 3-D doesn’t give you the full effect – you have to interact with it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523134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71567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I guess you could use it as a bike rack…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97535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29922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22009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81910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4965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97803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one of my first experiences with data physicalization and is a good illustration of why it’s helpful</a:t>
            </a:r>
          </a:p>
          <a:p>
            <a:r>
              <a:rPr lang="en-US" dirty="0"/>
              <a:t>What percentage of wealth is possessed by the 1% of wealthiest people, 4%,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Clearly there is a difference here (Gini?), but it’s not immediately obvious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BC44C1-77A6-3B47-9838-BBE5D68DBE6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43211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39580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26943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1673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11361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72044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05702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Similar to wine glasses, where nations are represented individually as objects with differing “stability”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5330792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These last two could in theory be 3-D rendered on a computer, but this next one can’t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205445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Also a visual component obviously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Probably not the most sanitary…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030378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Shape changing interface: a series of bars that physically move up and down to represent different bar graphs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Vibrotactile interface: gives vibrational feedback when you move your mouse over a computer screen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In both cases are very useful for visually impaired users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6525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better way (I think) of presenting the data</a:t>
            </a:r>
          </a:p>
          <a:p>
            <a:r>
              <a:rPr lang="en-US" dirty="0"/>
              <a:t>The width of each area represents the proportion of wealth held by that percentile</a:t>
            </a:r>
          </a:p>
          <a:p>
            <a:r>
              <a:rPr lang="en-US" dirty="0"/>
              <a:t>If the glasses literally cannot stand, that means your society is probably unstable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BC44C1-77A6-3B47-9838-BBE5D68DBE6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43016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Was not able to find anything about the course in Germany sadly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4653295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51152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If we were in person and I had access to the books, I would have passed them around at the beginning of my talk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569654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5835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5320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242953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95043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0162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76824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>
          <a:extLst>
            <a:ext uri="{FF2B5EF4-FFF2-40B4-BE49-F238E27FC236}">
              <a16:creationId xmlns:a16="http://schemas.microsoft.com/office/drawing/2014/main" id="{18534FCF-4F96-E26A-C08A-2835DB83E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823925acd_0_13:notes">
            <a:extLst>
              <a:ext uri="{FF2B5EF4-FFF2-40B4-BE49-F238E27FC236}">
                <a16:creationId xmlns:a16="http://schemas.microsoft.com/office/drawing/2014/main" id="{37C9C916-5879-0905-781C-2A8F082585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823925acd_0_13:notes">
            <a:extLst>
              <a:ext uri="{FF2B5EF4-FFF2-40B4-BE49-F238E27FC236}">
                <a16:creationId xmlns:a16="http://schemas.microsoft.com/office/drawing/2014/main" id="{735624BC-53B9-B4DE-E110-72B9E47B9F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8294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93B94-81F3-93F5-72C4-CD0A08EB86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8D96F4-99C6-C25D-26C7-E7A9A92267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047205-AB8D-A2E8-3ADE-BA7A0D4F1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CA3B3-EDF4-FE45-BE01-769599B82E9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60099-4FA5-2B4A-8F72-0A791A3A3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B142B-6FEB-DB75-9486-C5621A582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D25B2-8BD4-344B-810C-6CC39E17D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674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8E048-13C1-D3A7-8E5F-DE78E011A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3CC3E0-184F-DD4B-3019-256831A79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AE7971-080B-B6D7-087C-0909FA822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CA3B3-EDF4-FE45-BE01-769599B82E9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E9F72A-2572-0583-AEF9-0950BA241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58D610-AD2E-40AE-867E-18CE829D5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D25B2-8BD4-344B-810C-6CC39E17D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346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CD7522-9952-76BC-559A-F5BF2BC7E8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445C95-FFFC-3E5D-531D-254147D299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623ABD-87BD-586F-1740-66F748CA5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CA3B3-EDF4-FE45-BE01-769599B82E9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D9F176-6B10-1D4F-00A0-115CF400E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C87575-5C70-F386-3D56-FCAE5A52C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D25B2-8BD4-344B-810C-6CC39E17D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4811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57322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0145F-7EFD-E92B-B82B-DAAD7E631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568A4-467B-889C-D888-CB752ED5E8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CF14E-2BA9-C204-912F-B9496AE8E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CA3B3-EDF4-FE45-BE01-769599B82E9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B53AA-E3A7-9F94-51D6-1F06DEDA1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BCA2AF-8244-6BA3-15AE-7C02BFA3F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D25B2-8BD4-344B-810C-6CC39E17D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376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052EF-FD3F-E8B1-A66D-205A84B0D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395078-1E66-1058-3313-8886BBF4A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8EB2CC-BB3E-D25F-EA38-D5D2D6105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CA3B3-EDF4-FE45-BE01-769599B82E9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336467-702E-0383-62A5-3B160F2D2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C9C82F-1179-00FD-8A77-1586F03D4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D25B2-8BD4-344B-810C-6CC39E17D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622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19975-3C93-BE59-1DAE-A8C9CE3B9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13290-8981-F44D-AC80-A98B5DC5DA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1E68EE-1141-CD4D-7F09-01D0B71681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D8CA9E-4659-1645-1839-F74E343B1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CA3B3-EDF4-FE45-BE01-769599B82E9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487758-DAF8-F6A6-5F51-759239A2F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B548B1-7185-0C3C-8132-A07A73E2D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D25B2-8BD4-344B-810C-6CC39E17D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154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88891-07D7-B3F9-10A0-E0E38BDE3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BB281-4D1F-B688-CF30-17B7A45A5B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CB8A92-BE8B-1747-2F9F-A2E7E75C8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77107E-DAD0-70D5-E748-BF01557000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871619-BDAA-B6C2-8958-450AF03BF9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76C16C-2CB1-807C-5756-7D91A3FC4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CA3B3-EDF4-FE45-BE01-769599B82E9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D18693-E323-10B3-36FB-C2224BF87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02DFE0-9ECD-DC92-A985-D134C495D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D25B2-8BD4-344B-810C-6CC39E17D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561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117DE-5ADC-110A-2F46-D12E6001F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489A65-38EE-2AC5-9AF7-0D367536A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CA3B3-EDF4-FE45-BE01-769599B82E9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20293D-C12A-ADFB-BECD-7942D188C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C9FEEB-CDF6-E400-0122-4B5A191CD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D25B2-8BD4-344B-810C-6CC39E17D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992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1B61C8-058B-0497-59F9-1AD2DF8B0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CA3B3-EDF4-FE45-BE01-769599B82E9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7EB10B-C8BC-DF84-3AB6-D76554E9F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0DE7B7-7EED-7992-4631-C8939B19B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D25B2-8BD4-344B-810C-6CC39E17D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873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71537-F573-8738-6390-9D7F30BD0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D70A9-AE92-554F-8A34-B9C7B18292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4170E4-0D2F-2B73-54EF-D6C900E361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F3FE95-FEAB-109C-70E6-1CBA8BF67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CA3B3-EDF4-FE45-BE01-769599B82E9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FD565A-4D92-7DCD-765D-5AC7FFB4B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C3A213-584A-371F-652A-E764E4207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D25B2-8BD4-344B-810C-6CC39E17D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716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475F3-EE36-523A-2BE7-7E903CDC5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8912DA-F8B4-5115-63B9-D991E78572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E83674-2EF7-6F3C-0435-6F1FA008ED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EAC0A8-552E-C1DB-4BF3-D6F180E06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CA3B3-EDF4-FE45-BE01-769599B82E9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1782CE-8E50-FC05-CC17-D3A9CDAB7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73FEF5-9DB6-F3C6-E0C1-BE1A1A873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D25B2-8BD4-344B-810C-6CC39E17D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200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3E40E0-2098-BD6C-B756-037E2C81F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A0842E-5146-8579-52F6-B6E63AF60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44D66-E123-C04E-BFE6-50BC485E5E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99CA3B3-EDF4-FE45-BE01-769599B82E9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5DDA-BE9D-B013-7689-6802960335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3A3D29-E9FD-6B91-5998-C5DF570697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5D25B2-8BD4-344B-810C-6CC39E17D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887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hyperlink" Target="https://doi.org/10.1007/978-3-319-27648-9_94-1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dataphys.org/list/district-5-tube-charts-reveal-decline-in-violence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45/3202918.3203087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iki/File:Distribution_of_Wealth_in_Italy.svg" TargetMode="External"/><Relationship Id="rId5" Type="http://schemas.openxmlformats.org/officeDocument/2006/relationships/hyperlink" Target="https://commons.wikimedia.org/wiki/File:Distribution_of_Wealth_in_Germany.svg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7/978-3-319-27648-9_94-1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7/978-3-319-27648-9_94-1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7/978-3-319-27648-9_94-1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doi.org/10.21606/drs.2018.238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doi.org/10.21606/drs.2018.238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doi.org/10.1109/VISAP60414.2023.00010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doi.org/10.1145/3488162.3488171" TargetMode="External"/><Relationship Id="rId5" Type="http://schemas.openxmlformats.org/officeDocument/2006/relationships/hyperlink" Target="https://doi.org/10.1145/3544548.3581214" TargetMode="Externa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nfopoetry.densitydesign.org/infopoetries/wealth-inequality/" TargetMode="Externa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://dataphys.org/wiki/" TargetMode="External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hyperlink" Target="https://doi.org/10.1145/3491101.3519648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45/2556288.2557144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makingwithdata.org/" TargetMode="External"/><Relationship Id="rId5" Type="http://schemas.openxmlformats.org/officeDocument/2006/relationships/hyperlink" Target="https://www.bloomsbury.com/ca/making-data-9781350133235/" TargetMode="External"/><Relationship Id="rId4" Type="http://schemas.openxmlformats.org/officeDocument/2006/relationships/image" Target="../media/image27.jpe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21606/drs.2018.238" TargetMode="External"/><Relationship Id="rId13" Type="http://schemas.openxmlformats.org/officeDocument/2006/relationships/hyperlink" Target="https://doi.org/10.1145/3202918.3203087" TargetMode="External"/><Relationship Id="rId3" Type="http://schemas.openxmlformats.org/officeDocument/2006/relationships/hyperlink" Target="http://dataphys.org/w/index.php?title=Data_Physicalization&amp;oldid=688" TargetMode="External"/><Relationship Id="rId7" Type="http://schemas.openxmlformats.org/officeDocument/2006/relationships/hyperlink" Target="https://doi.org/10.1145/3623509.3634740" TargetMode="External"/><Relationship Id="rId12" Type="http://schemas.openxmlformats.org/officeDocument/2006/relationships/hyperlink" Target="https://doi.org/10.1109/VISAP60414.2023.00010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://dataphys.org/workshops/chi23/wp-content/uploads/sites/8/2023/03/230215_PositionpaperDataPhysWS-Cordula-Baur.pdf" TargetMode="External"/><Relationship Id="rId11" Type="http://schemas.openxmlformats.org/officeDocument/2006/relationships/hyperlink" Target="https://infopoetry.densitydesign.org/infopoetries/wealth-inequality" TargetMode="External"/><Relationship Id="rId5" Type="http://schemas.openxmlformats.org/officeDocument/2006/relationships/hyperlink" Target="https://doi.org/10.1145/2702123.2702180" TargetMode="External"/><Relationship Id="rId10" Type="http://schemas.openxmlformats.org/officeDocument/2006/relationships/hyperlink" Target="https://doi.org/10.1145/3491101.3519648" TargetMode="External"/><Relationship Id="rId4" Type="http://schemas.openxmlformats.org/officeDocument/2006/relationships/hyperlink" Target="https://doi.org/10.1007/978-3-319-27648-9_94-1" TargetMode="External"/><Relationship Id="rId9" Type="http://schemas.openxmlformats.org/officeDocument/2006/relationships/hyperlink" Target="https://doi.org/10.1145/3617366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dataphys.org/list/mesopotamian-clay-tokens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dataphys.org/list/sdsc-telemanufacturing-facility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-CA" b="1" dirty="0">
                <a:latin typeface="Krub"/>
                <a:ea typeface="Krub"/>
                <a:cs typeface="Krub"/>
                <a:sym typeface="Krub"/>
              </a:rPr>
              <a:t>Data physicalization: a new tool for the 21st century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15600" y="3729567"/>
            <a:ext cx="11360800" cy="188746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lnSpc>
                <a:spcPct val="140000"/>
              </a:lnSpc>
              <a:spcBef>
                <a:spcPts val="0"/>
              </a:spcBef>
            </a:pPr>
            <a:r>
              <a:rPr lang="en" dirty="0">
                <a:latin typeface="Krub"/>
                <a:ea typeface="Krub"/>
                <a:cs typeface="Krub"/>
                <a:sym typeface="Krub"/>
              </a:rPr>
              <a:t>Spencer Arshinoff</a:t>
            </a:r>
          </a:p>
          <a:p>
            <a:pPr>
              <a:lnSpc>
                <a:spcPct val="140000"/>
              </a:lnSpc>
              <a:spcBef>
                <a:spcPts val="0"/>
              </a:spcBef>
            </a:pPr>
            <a:r>
              <a:rPr lang="en" dirty="0">
                <a:latin typeface="Krub"/>
                <a:ea typeface="Krub"/>
                <a:cs typeface="Krub"/>
                <a:sym typeface="Krub"/>
              </a:rPr>
              <a:t>PSYC6135: Psychology of Data Visualization</a:t>
            </a:r>
          </a:p>
          <a:p>
            <a:pPr>
              <a:lnSpc>
                <a:spcPct val="140000"/>
              </a:lnSpc>
              <a:spcBef>
                <a:spcPts val="0"/>
              </a:spcBef>
            </a:pPr>
            <a:r>
              <a:rPr lang="en" dirty="0">
                <a:latin typeface="Krub"/>
                <a:ea typeface="Krub"/>
                <a:cs typeface="Krub"/>
                <a:sym typeface="Krub"/>
              </a:rPr>
              <a:t>April 11</a:t>
            </a:r>
            <a:r>
              <a:rPr lang="en" baseline="30000" dirty="0">
                <a:latin typeface="Krub"/>
                <a:ea typeface="Krub"/>
                <a:cs typeface="Krub"/>
                <a:sym typeface="Krub"/>
              </a:rPr>
              <a:t>th</a:t>
            </a:r>
            <a:r>
              <a:rPr lang="en" dirty="0">
                <a:latin typeface="Krub"/>
                <a:ea typeface="Krub"/>
                <a:cs typeface="Krub"/>
                <a:sym typeface="Krub"/>
              </a:rPr>
              <a:t>, 2024</a:t>
            </a:r>
            <a:endParaRPr dirty="0">
              <a:latin typeface="Krub"/>
              <a:ea typeface="Krub"/>
              <a:cs typeface="Krub"/>
              <a:sym typeface="Krub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History of DP: Research (or lack thereof)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575731" indent="-457200">
              <a:lnSpc>
                <a:spcPct val="100000"/>
              </a:lnSpc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DP research is very nascent</a:t>
            </a:r>
          </a:p>
          <a:p>
            <a:pPr marL="575731" indent="-457200">
              <a:lnSpc>
                <a:spcPct val="100000"/>
              </a:lnSpc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Google Scholar search for “data </a:t>
            </a:r>
            <a:r>
              <a:rPr lang="en-CA" sz="2930" dirty="0" err="1">
                <a:latin typeface="Krub"/>
                <a:ea typeface="Krub"/>
                <a:cs typeface="Krub"/>
                <a:sym typeface="Krub"/>
              </a:rPr>
              <a:t>physicali?ation</a:t>
            </a: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” (in quotes):</a:t>
            </a:r>
          </a:p>
          <a:p>
            <a:pPr marL="1185316" lvl="1" indent="-457200">
              <a:lnSpc>
                <a:spcPct val="100000"/>
              </a:lnSpc>
              <a:spcAft>
                <a:spcPts val="1200"/>
              </a:spcAft>
              <a:buSzPts val="2200"/>
              <a:buFontTx/>
              <a:buChar char="-"/>
            </a:pPr>
            <a:r>
              <a:rPr lang="en-CA" sz="2530" dirty="0">
                <a:latin typeface="Krub"/>
                <a:ea typeface="Krub"/>
                <a:cs typeface="Krub"/>
                <a:sym typeface="Krub"/>
              </a:rPr>
              <a:t>1,120 results (as of March 31st)</a:t>
            </a:r>
          </a:p>
          <a:p>
            <a:pPr marL="1185316" lvl="1" indent="-457200">
              <a:lnSpc>
                <a:spcPct val="100000"/>
              </a:lnSpc>
              <a:spcAft>
                <a:spcPts val="1200"/>
              </a:spcAft>
              <a:buSzPts val="2200"/>
              <a:buFontTx/>
              <a:buChar char="-"/>
            </a:pPr>
            <a:r>
              <a:rPr lang="en-CA" sz="2530" dirty="0">
                <a:latin typeface="Krub"/>
                <a:ea typeface="Krub"/>
                <a:cs typeface="Krub"/>
                <a:sym typeface="Krub"/>
              </a:rPr>
              <a:t>Only 11 from before 2015</a:t>
            </a:r>
          </a:p>
          <a:p>
            <a:pPr marL="1185316" lvl="1" indent="-457200">
              <a:lnSpc>
                <a:spcPct val="100000"/>
              </a:lnSpc>
              <a:spcAft>
                <a:spcPts val="1200"/>
              </a:spcAft>
              <a:buSzPts val="2200"/>
              <a:buFontTx/>
              <a:buChar char="-"/>
            </a:pPr>
            <a:r>
              <a:rPr lang="en-CA" sz="2530" dirty="0">
                <a:latin typeface="Krub"/>
                <a:ea typeface="Krub"/>
                <a:cs typeface="Krub"/>
                <a:sym typeface="Krub"/>
              </a:rPr>
              <a:t>765 (over two thirds) since 2020</a:t>
            </a:r>
          </a:p>
          <a:p>
            <a:pPr marL="1185316" lvl="1" indent="-457200">
              <a:lnSpc>
                <a:spcPct val="100000"/>
              </a:lnSpc>
              <a:spcAft>
                <a:spcPts val="1200"/>
              </a:spcAft>
              <a:buSzPts val="2200"/>
              <a:buFontTx/>
              <a:buChar char="-"/>
            </a:pPr>
            <a:r>
              <a:rPr lang="en-CA" sz="2530" dirty="0">
                <a:latin typeface="Krub"/>
                <a:ea typeface="Krub"/>
                <a:cs typeface="Krub"/>
                <a:sym typeface="Krub"/>
              </a:rPr>
              <a:t>Already 52 this year</a:t>
            </a:r>
          </a:p>
          <a:p>
            <a:pPr marL="118531" indent="0">
              <a:spcAft>
                <a:spcPts val="1200"/>
              </a:spcAft>
              <a:buSzPts val="2200"/>
              <a:buNone/>
            </a:pPr>
            <a:endParaRPr lang="en-CA" sz="2930" dirty="0">
              <a:latin typeface="Krub"/>
              <a:ea typeface="Krub"/>
              <a:cs typeface="Krub"/>
              <a:sym typeface="Krub"/>
            </a:endParaRP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0" dirty="0">
              <a:latin typeface="Krub"/>
              <a:ea typeface="Krub"/>
              <a:cs typeface="Krub"/>
              <a:sym typeface="Krub"/>
            </a:endParaRP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3" dirty="0">
              <a:latin typeface="Krub"/>
              <a:ea typeface="Krub"/>
              <a:cs typeface="Krub"/>
              <a:sym typeface="Krub"/>
            </a:endParaRPr>
          </a:p>
        </p:txBody>
      </p:sp>
    </p:spTree>
    <p:extLst>
      <p:ext uri="{BB962C8B-B14F-4D97-AF65-F5344CB8AC3E}">
        <p14:creationId xmlns:p14="http://schemas.microsoft.com/office/powerpoint/2010/main" val="3455188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Data </a:t>
            </a:r>
            <a:r>
              <a:rPr lang="en" b="1" dirty="0" err="1">
                <a:latin typeface="Krub"/>
                <a:ea typeface="Krub"/>
                <a:cs typeface="Krub"/>
                <a:sym typeface="Krub"/>
              </a:rPr>
              <a:t>Physicalization</a:t>
            </a:r>
            <a:r>
              <a:rPr lang="en" b="1" dirty="0">
                <a:latin typeface="Krub"/>
                <a:ea typeface="Krub"/>
                <a:cs typeface="Krub"/>
                <a:sym typeface="Krub"/>
              </a:rPr>
              <a:t> vs. Data Visualization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numCol="2" spcCol="144000" rtlCol="0" anchor="t" anchorCtr="0">
            <a:normAutofit/>
          </a:bodyPr>
          <a:lstStyle/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3200" dirty="0">
                <a:latin typeface="Krub"/>
                <a:ea typeface="Krub"/>
                <a:cs typeface="Krub"/>
                <a:sym typeface="Krub"/>
              </a:rPr>
              <a:t>Data physicalization:</a:t>
            </a:r>
          </a:p>
          <a:p>
            <a:pPr marL="1185316" lvl="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800" dirty="0">
                <a:latin typeface="Krub"/>
                <a:ea typeface="Krub"/>
                <a:cs typeface="Krub"/>
                <a:sym typeface="Krub"/>
              </a:rPr>
              <a:t>More accessible </a:t>
            </a:r>
          </a:p>
          <a:p>
            <a:pPr marL="1185316" lvl="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800" dirty="0">
                <a:latin typeface="Krub"/>
                <a:ea typeface="Krub"/>
                <a:cs typeface="Krub"/>
                <a:sym typeface="Krub"/>
              </a:rPr>
              <a:t>More perceptual dimensions</a:t>
            </a:r>
          </a:p>
          <a:p>
            <a:pPr marL="1185316" lvl="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800" dirty="0">
                <a:latin typeface="Krub"/>
                <a:ea typeface="Krub"/>
                <a:cs typeface="Krub"/>
                <a:sym typeface="Krub"/>
              </a:rPr>
              <a:t>Large-scale participation</a:t>
            </a:r>
          </a:p>
          <a:p>
            <a:pPr marL="1185316" lvl="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800" dirty="0">
                <a:latin typeface="Krub"/>
                <a:ea typeface="Krub"/>
                <a:cs typeface="Krub"/>
                <a:sym typeface="Krub"/>
              </a:rPr>
              <a:t>Fun for children</a:t>
            </a:r>
          </a:p>
          <a:p>
            <a:pPr marL="1185316" lvl="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800" dirty="0">
                <a:latin typeface="Krub"/>
                <a:ea typeface="Krub"/>
                <a:cs typeface="Krub"/>
                <a:sym typeface="Krub"/>
              </a:rPr>
              <a:t>Novelty</a:t>
            </a:r>
          </a:p>
          <a:p>
            <a:pPr marL="728116" lvl="1" indent="0">
              <a:spcAft>
                <a:spcPts val="1200"/>
              </a:spcAft>
              <a:buSzPts val="2200"/>
              <a:buNone/>
            </a:pPr>
            <a:endParaRPr lang="en-CA" sz="2800" dirty="0">
              <a:latin typeface="Krub"/>
              <a:ea typeface="Krub"/>
              <a:cs typeface="Krub"/>
              <a:sym typeface="Krub"/>
            </a:endParaRPr>
          </a:p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3200" dirty="0">
                <a:latin typeface="Krub"/>
                <a:ea typeface="Krub"/>
                <a:cs typeface="Krub"/>
                <a:sym typeface="Krub"/>
              </a:rPr>
              <a:t>Data visualization:</a:t>
            </a:r>
          </a:p>
          <a:p>
            <a:pPr marL="1185316" lvl="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800" dirty="0">
                <a:latin typeface="Krub"/>
                <a:ea typeface="Krub"/>
                <a:cs typeface="Krub"/>
                <a:sym typeface="Krub"/>
              </a:rPr>
              <a:t>Low learning curve</a:t>
            </a:r>
          </a:p>
          <a:p>
            <a:pPr marL="1185316" lvl="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800" dirty="0">
                <a:latin typeface="Krub"/>
                <a:ea typeface="Krub"/>
                <a:cs typeface="Krub"/>
                <a:sym typeface="Krub"/>
              </a:rPr>
              <a:t>Less specialized equipment</a:t>
            </a:r>
          </a:p>
          <a:p>
            <a:pPr marL="1185316" lvl="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800" dirty="0">
                <a:latin typeface="Krub"/>
                <a:ea typeface="Krub"/>
                <a:cs typeface="Krub"/>
                <a:sym typeface="Krub"/>
              </a:rPr>
              <a:t>Disseminated easily</a:t>
            </a:r>
          </a:p>
          <a:p>
            <a:pPr marL="1185316" lvl="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800" dirty="0">
                <a:latin typeface="Krub"/>
                <a:ea typeface="Krub"/>
                <a:cs typeface="Krub"/>
                <a:sym typeface="Krub"/>
              </a:rPr>
              <a:t>More sustainable</a:t>
            </a:r>
          </a:p>
          <a:p>
            <a:pPr marL="1185316" lvl="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800" dirty="0">
                <a:latin typeface="Krub"/>
                <a:ea typeface="Krub"/>
                <a:cs typeface="Krub"/>
                <a:sym typeface="Krub"/>
              </a:rPr>
              <a:t>Familiarity</a:t>
            </a: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3" dirty="0">
              <a:latin typeface="Krub"/>
              <a:ea typeface="Krub"/>
              <a:cs typeface="Krub"/>
              <a:sym typeface="Krub"/>
            </a:endParaRPr>
          </a:p>
        </p:txBody>
      </p:sp>
    </p:spTree>
    <p:extLst>
      <p:ext uri="{BB962C8B-B14F-4D97-AF65-F5344CB8AC3E}">
        <p14:creationId xmlns:p14="http://schemas.microsoft.com/office/powerpoint/2010/main" val="4149370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599" y="593367"/>
            <a:ext cx="5556575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sz="3600" b="1" dirty="0">
                <a:latin typeface="Krub"/>
                <a:ea typeface="Krub"/>
                <a:cs typeface="Krub"/>
                <a:sym typeface="Krub"/>
              </a:rPr>
              <a:t>Data Physicalization   vs. Data Visualization</a:t>
            </a:r>
            <a:endParaRPr sz="3600"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2071687"/>
            <a:ext cx="5327975" cy="4329113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Three-dimensional DPs can be better than DVs in terms of recall and understanding</a:t>
            </a:r>
          </a:p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Two-dimensional DPs are still better than DVs</a:t>
            </a:r>
          </a:p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In three dimensions, </a:t>
            </a:r>
            <a:r>
              <a:rPr lang="en-CA" sz="2930">
                <a:latin typeface="Krub"/>
                <a:ea typeface="Krub"/>
                <a:cs typeface="Krub"/>
                <a:sym typeface="Krub"/>
              </a:rPr>
              <a:t>tangible DPs </a:t>
            </a: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are preferable</a:t>
            </a:r>
          </a:p>
        </p:txBody>
      </p:sp>
      <p:pic>
        <p:nvPicPr>
          <p:cNvPr id="3" name="Picture 2" descr="Several colored blocks on a table&#10;&#10;Description automatically generated">
            <a:extLst>
              <a:ext uri="{FF2B5EF4-FFF2-40B4-BE49-F238E27FC236}">
                <a16:creationId xmlns:a16="http://schemas.microsoft.com/office/drawing/2014/main" id="{1E2B461F-3607-D344-EDC2-B012AB3B4E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31" t="-175" r="34176" b="175"/>
          <a:stretch/>
        </p:blipFill>
        <p:spPr>
          <a:xfrm>
            <a:off x="5972176" y="0"/>
            <a:ext cx="2888410" cy="2071687"/>
          </a:xfrm>
          <a:prstGeom prst="rect">
            <a:avLst/>
          </a:prstGeom>
        </p:spPr>
      </p:pic>
      <p:pic>
        <p:nvPicPr>
          <p:cNvPr id="10" name="Picture 9" descr="Several colored paper with a flag on it&#10;&#10;Description automatically generated with medium confidence">
            <a:extLst>
              <a:ext uri="{FF2B5EF4-FFF2-40B4-BE49-F238E27FC236}">
                <a16:creationId xmlns:a16="http://schemas.microsoft.com/office/drawing/2014/main" id="{EF590319-22BF-5506-488D-E3EE6E82E3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960" t="-861" r="23503" b="861"/>
          <a:stretch/>
        </p:blipFill>
        <p:spPr>
          <a:xfrm>
            <a:off x="8830937" y="0"/>
            <a:ext cx="3361063" cy="2036619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B92D10-1CAF-02F3-7528-D785D340C2D7}"/>
              </a:ext>
            </a:extLst>
          </p:cNvPr>
          <p:cNvCxnSpPr>
            <a:cxnSpLocks/>
          </p:cNvCxnSpPr>
          <p:nvPr/>
        </p:nvCxnSpPr>
        <p:spPr>
          <a:xfrm>
            <a:off x="8399230" y="707300"/>
            <a:ext cx="922712" cy="267867"/>
          </a:xfrm>
          <a:prstGeom prst="line">
            <a:avLst/>
          </a:prstGeom>
          <a:ln w="146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6A66F9-E681-3E7A-7C82-6C530D481556}"/>
              </a:ext>
            </a:extLst>
          </p:cNvPr>
          <p:cNvCxnSpPr>
            <a:cxnSpLocks/>
          </p:cNvCxnSpPr>
          <p:nvPr/>
        </p:nvCxnSpPr>
        <p:spPr>
          <a:xfrm flipV="1">
            <a:off x="8399230" y="975167"/>
            <a:ext cx="922712" cy="267867"/>
          </a:xfrm>
          <a:prstGeom prst="line">
            <a:avLst/>
          </a:prstGeom>
          <a:ln w="146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A colorful graph in a glass box&#10;&#10;Description automatically generated">
            <a:extLst>
              <a:ext uri="{FF2B5EF4-FFF2-40B4-BE49-F238E27FC236}">
                <a16:creationId xmlns:a16="http://schemas.microsoft.com/office/drawing/2014/main" id="{7106C3BF-ED43-D385-01EE-333CE27AAA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2175" y="3099243"/>
            <a:ext cx="2859136" cy="2749695"/>
          </a:xfrm>
          <a:prstGeom prst="rect">
            <a:avLst/>
          </a:prstGeom>
        </p:spPr>
      </p:pic>
      <p:pic>
        <p:nvPicPr>
          <p:cNvPr id="26" name="Picture 25" descr="A graph of different colored squares&#10;&#10;Description automatically generated">
            <a:extLst>
              <a:ext uri="{FF2B5EF4-FFF2-40B4-BE49-F238E27FC236}">
                <a16:creationId xmlns:a16="http://schemas.microsoft.com/office/drawing/2014/main" id="{6E942730-AFDF-2ECD-1740-29911FC91E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60960" y="2963695"/>
            <a:ext cx="3331414" cy="2885243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866E6B4-C63C-97DB-56D8-369333DBB21B}"/>
              </a:ext>
            </a:extLst>
          </p:cNvPr>
          <p:cNvCxnSpPr>
            <a:cxnSpLocks/>
          </p:cNvCxnSpPr>
          <p:nvPr/>
        </p:nvCxnSpPr>
        <p:spPr>
          <a:xfrm>
            <a:off x="8369581" y="4275553"/>
            <a:ext cx="922712" cy="267867"/>
          </a:xfrm>
          <a:prstGeom prst="line">
            <a:avLst/>
          </a:prstGeom>
          <a:ln w="146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3301964-2295-6882-DA4C-B3A40F2F9B49}"/>
              </a:ext>
            </a:extLst>
          </p:cNvPr>
          <p:cNvCxnSpPr>
            <a:cxnSpLocks/>
          </p:cNvCxnSpPr>
          <p:nvPr/>
        </p:nvCxnSpPr>
        <p:spPr>
          <a:xfrm flipV="1">
            <a:off x="8369581" y="4543420"/>
            <a:ext cx="922712" cy="267867"/>
          </a:xfrm>
          <a:prstGeom prst="line">
            <a:avLst/>
          </a:prstGeom>
          <a:ln w="146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67B53EF-D577-3321-37B1-1729946DEA9B}"/>
              </a:ext>
            </a:extLst>
          </p:cNvPr>
          <p:cNvSpPr txBox="1"/>
          <p:nvPr/>
        </p:nvSpPr>
        <p:spPr>
          <a:xfrm>
            <a:off x="6219827" y="2092613"/>
            <a:ext cx="2079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3-D </a:t>
            </a:r>
            <a:r>
              <a:rPr lang="en-US" dirty="0" err="1"/>
              <a:t>physicalization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5E6F55F-9643-9379-342D-CC276E4F69E7}"/>
              </a:ext>
            </a:extLst>
          </p:cNvPr>
          <p:cNvSpPr txBox="1"/>
          <p:nvPr/>
        </p:nvSpPr>
        <p:spPr>
          <a:xfrm>
            <a:off x="9417822" y="2067606"/>
            <a:ext cx="1832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2-D visualization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A7A1211-D43E-3A55-4F61-6E3CB11F5CF4}"/>
              </a:ext>
            </a:extLst>
          </p:cNvPr>
          <p:cNvSpPr txBox="1"/>
          <p:nvPr/>
        </p:nvSpPr>
        <p:spPr>
          <a:xfrm>
            <a:off x="5972175" y="5907166"/>
            <a:ext cx="2700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Tangible 3-D visualization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FC2C17E-D0BC-0769-03AE-22FD96C2E5E5}"/>
              </a:ext>
            </a:extLst>
          </p:cNvPr>
          <p:cNvSpPr txBox="1"/>
          <p:nvPr/>
        </p:nvSpPr>
        <p:spPr>
          <a:xfrm>
            <a:off x="9046131" y="5910373"/>
            <a:ext cx="2930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On-screen 3-D visualization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94D3B9F-78E5-A219-7D25-F282FF277116}"/>
              </a:ext>
            </a:extLst>
          </p:cNvPr>
          <p:cNvSpPr txBox="1"/>
          <p:nvPr/>
        </p:nvSpPr>
        <p:spPr>
          <a:xfrm>
            <a:off x="6674410" y="2512685"/>
            <a:ext cx="4372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ptos" panose="020B0004020202020204" pitchFamily="34" charset="0"/>
              </a:rPr>
              <a:t>Image source: </a:t>
            </a:r>
            <a:r>
              <a:rPr lang="en-CA" sz="1200" dirty="0">
                <a:effectLst/>
                <a:latin typeface="Aptos" panose="020B0004020202020204" pitchFamily="34" charset="0"/>
                <a:cs typeface="Krub" pitchFamily="2" charset="-34"/>
                <a:hlinkClick r:id="rId7"/>
              </a:rPr>
              <a:t>https://doi.org/10.1007/978-3-319-27648-9_94-1</a:t>
            </a:r>
            <a:endParaRPr lang="en-CA" sz="1200" dirty="0">
              <a:effectLst/>
              <a:latin typeface="Aptos" panose="020B0004020202020204" pitchFamily="34" charset="0"/>
              <a:cs typeface="Krub" pitchFamily="2" charset="-34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AED59A1-1424-0248-CFBF-F638EFE80777}"/>
              </a:ext>
            </a:extLst>
          </p:cNvPr>
          <p:cNvSpPr txBox="1"/>
          <p:nvPr/>
        </p:nvSpPr>
        <p:spPr>
          <a:xfrm>
            <a:off x="6859955" y="6347789"/>
            <a:ext cx="4372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ptos" panose="020B0004020202020204" pitchFamily="34" charset="0"/>
              </a:rPr>
              <a:t>Image source: </a:t>
            </a:r>
            <a:r>
              <a:rPr lang="en-CA" sz="1200" dirty="0">
                <a:effectLst/>
                <a:latin typeface="Aptos" panose="020B0004020202020204" pitchFamily="34" charset="0"/>
                <a:cs typeface="Krub" pitchFamily="2" charset="-34"/>
                <a:hlinkClick r:id="rId7"/>
              </a:rPr>
              <a:t>https://doi.org/10.1007/978-3-319-27648-9_94-1</a:t>
            </a:r>
            <a:endParaRPr lang="en-CA" sz="1200" dirty="0">
              <a:effectLst/>
              <a:latin typeface="Aptos" panose="020B0004020202020204" pitchFamily="34" charset="0"/>
              <a:cs typeface="Krub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986511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uiExpand="1" build="p"/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DP Vocabulary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575731" indent="-457200">
              <a:lnSpc>
                <a:spcPct val="100000"/>
              </a:lnSpc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It is useful to create a shared DP vocabulary, just as with DV</a:t>
            </a:r>
          </a:p>
          <a:p>
            <a:pPr marL="575731" indent="-457200">
              <a:lnSpc>
                <a:spcPct val="100000"/>
              </a:lnSpc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We can describe DPs in terms of formats, dimensions, variables, and levels of abstraction</a:t>
            </a:r>
            <a:endParaRPr lang="en-CA" sz="2530" dirty="0">
              <a:latin typeface="Krub"/>
              <a:ea typeface="Krub"/>
              <a:cs typeface="Krub"/>
              <a:sym typeface="Krub"/>
            </a:endParaRPr>
          </a:p>
          <a:p>
            <a:pPr marL="118531" indent="0">
              <a:spcAft>
                <a:spcPts val="1200"/>
              </a:spcAft>
              <a:buSzPts val="2200"/>
              <a:buNone/>
            </a:pPr>
            <a:endParaRPr lang="en-CA" sz="2930" dirty="0">
              <a:latin typeface="Krub"/>
              <a:ea typeface="Krub"/>
              <a:cs typeface="Krub"/>
              <a:sym typeface="Krub"/>
            </a:endParaRP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0" dirty="0">
              <a:latin typeface="Krub"/>
              <a:ea typeface="Krub"/>
              <a:cs typeface="Krub"/>
              <a:sym typeface="Krub"/>
            </a:endParaRP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3" dirty="0">
              <a:latin typeface="Krub"/>
              <a:ea typeface="Krub"/>
              <a:cs typeface="Krub"/>
              <a:sym typeface="Krub"/>
            </a:endParaRPr>
          </a:p>
        </p:txBody>
      </p:sp>
    </p:spTree>
    <p:extLst>
      <p:ext uri="{BB962C8B-B14F-4D97-AF65-F5344CB8AC3E}">
        <p14:creationId xmlns:p14="http://schemas.microsoft.com/office/powerpoint/2010/main" val="4194090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DP Vocabulary: Formats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6804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575731" indent="-457200">
              <a:lnSpc>
                <a:spcPct val="100000"/>
              </a:lnSpc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Data sculpture: Artistically/aesthetically oriented</a:t>
            </a:r>
          </a:p>
          <a:p>
            <a:pPr marL="575731" indent="-457200">
              <a:lnSpc>
                <a:spcPct val="100000"/>
              </a:lnSpc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Ex: Nameless work in Chicago by Lorne Madsen (2015) showing decline in violent crimes since 1993</a:t>
            </a:r>
            <a:endParaRPr lang="en-CA" sz="3330" dirty="0">
              <a:latin typeface="Krub"/>
              <a:ea typeface="Krub"/>
              <a:cs typeface="Krub"/>
              <a:sym typeface="Krub"/>
            </a:endParaRP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0" dirty="0">
              <a:latin typeface="Krub"/>
              <a:ea typeface="Krub"/>
              <a:cs typeface="Krub"/>
              <a:sym typeface="Krub"/>
            </a:endParaRP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3" dirty="0">
              <a:latin typeface="Krub"/>
              <a:ea typeface="Krub"/>
              <a:cs typeface="Krub"/>
              <a:sym typeface="Krub"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E172122B-988D-1F19-6BF4-A41FA89920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1600" y="698805"/>
            <a:ext cx="5680400" cy="5405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002AEC0-BBB7-6D11-E8B4-AB424331962C}"/>
              </a:ext>
            </a:extLst>
          </p:cNvPr>
          <p:cNvSpPr txBox="1"/>
          <p:nvPr/>
        </p:nvSpPr>
        <p:spPr>
          <a:xfrm>
            <a:off x="6400793" y="6271499"/>
            <a:ext cx="57912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Image source: </a:t>
            </a:r>
            <a:r>
              <a:rPr lang="en-US" sz="1400" dirty="0">
                <a:hlinkClick r:id="rId4"/>
              </a:rPr>
              <a:t>http://</a:t>
            </a:r>
            <a:r>
              <a:rPr lang="en-US" sz="1400" dirty="0" err="1">
                <a:hlinkClick r:id="rId4"/>
              </a:rPr>
              <a:t>dataphys.org</a:t>
            </a:r>
            <a:r>
              <a:rPr lang="en-US" sz="1400" dirty="0">
                <a:hlinkClick r:id="rId4"/>
              </a:rPr>
              <a:t>/list/district-5-tube-charts-reveal-decline-in-violence/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03332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2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build="p"/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DP Vocabulary: Formats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6804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575731" indent="-457200">
              <a:lnSpc>
                <a:spcPct val="100000"/>
              </a:lnSpc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Data objects: Functionally/instrumentally oriented</a:t>
            </a:r>
          </a:p>
          <a:p>
            <a:pPr marL="575731" indent="-457200">
              <a:lnSpc>
                <a:spcPct val="100000"/>
              </a:lnSpc>
              <a:spcAft>
                <a:spcPts val="1200"/>
              </a:spcAft>
              <a:buSzPts val="2200"/>
              <a:buFontTx/>
              <a:buChar char="-"/>
            </a:pPr>
            <a:r>
              <a:rPr lang="en-CA" sz="2930" i="1" dirty="0">
                <a:latin typeface="Krub"/>
                <a:ea typeface="Krub"/>
                <a:cs typeface="Krub"/>
                <a:sym typeface="Krub"/>
              </a:rPr>
              <a:t>Modern Dowry </a:t>
            </a: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by Courtney Starrett (2017) is a teapot whose shape represents monthly budget</a:t>
            </a:r>
            <a:endParaRPr lang="en-CA" sz="3330" dirty="0">
              <a:latin typeface="Krub"/>
              <a:ea typeface="Krub"/>
              <a:cs typeface="Krub"/>
              <a:sym typeface="Krub"/>
            </a:endParaRP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0" dirty="0">
              <a:latin typeface="Krub"/>
              <a:ea typeface="Krub"/>
              <a:cs typeface="Krub"/>
              <a:sym typeface="Krub"/>
            </a:endParaRP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3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02AEC0-BBB7-6D11-E8B4-AB424331962C}"/>
              </a:ext>
            </a:extLst>
          </p:cNvPr>
          <p:cNvSpPr txBox="1"/>
          <p:nvPr/>
        </p:nvSpPr>
        <p:spPr>
          <a:xfrm>
            <a:off x="7506722" y="6332912"/>
            <a:ext cx="46852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Image source: </a:t>
            </a:r>
            <a:r>
              <a:rPr lang="en-US" sz="1400" dirty="0">
                <a:hlinkClick r:id="rId3"/>
              </a:rPr>
              <a:t>https://</a:t>
            </a:r>
            <a:r>
              <a:rPr lang="en-US" sz="1400" dirty="0" err="1">
                <a:hlinkClick r:id="rId3"/>
              </a:rPr>
              <a:t>doi.org</a:t>
            </a:r>
            <a:r>
              <a:rPr lang="en-US" sz="1400" dirty="0">
                <a:hlinkClick r:id="rId3"/>
              </a:rPr>
              <a:t>/10.1145/3202918.3203087</a:t>
            </a:r>
            <a:endParaRPr lang="en-US" sz="1400" dirty="0"/>
          </a:p>
        </p:txBody>
      </p:sp>
      <p:pic>
        <p:nvPicPr>
          <p:cNvPr id="4" name="Picture 3" descr="A diagram of a flower&#10;&#10;Description automatically generated">
            <a:extLst>
              <a:ext uri="{FF2B5EF4-FFF2-40B4-BE49-F238E27FC236}">
                <a16:creationId xmlns:a16="http://schemas.microsoft.com/office/drawing/2014/main" id="{BD046ED8-6C0B-2A7D-0059-91CB8EB9A0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3920" y="-6363"/>
            <a:ext cx="4808080" cy="3223294"/>
          </a:xfrm>
          <a:prstGeom prst="rect">
            <a:avLst/>
          </a:prstGeom>
        </p:spPr>
      </p:pic>
      <p:pic>
        <p:nvPicPr>
          <p:cNvPr id="6" name="Picture 5" descr="A silver teapot with a curved handle&#10;&#10;Description automatically generated">
            <a:extLst>
              <a:ext uri="{FF2B5EF4-FFF2-40B4-BE49-F238E27FC236}">
                <a16:creationId xmlns:a16="http://schemas.microsoft.com/office/drawing/2014/main" id="{A3CF6674-1718-B340-A5B9-2B4D2995BF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6722" y="3216931"/>
            <a:ext cx="4685278" cy="3137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106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build="p"/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DP Vocabulary: Formats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DPs exist on a spectrum of “purpose”: form vs. function</a:t>
            </a:r>
          </a:p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Data sculptures and data objects represent extreme ends of the spectrum</a:t>
            </a:r>
          </a:p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Most probably lie somewhere in between</a:t>
            </a: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3" dirty="0">
              <a:latin typeface="Krub"/>
              <a:ea typeface="Krub"/>
              <a:cs typeface="Krub"/>
              <a:sym typeface="Krub"/>
            </a:endParaRPr>
          </a:p>
        </p:txBody>
      </p:sp>
    </p:spTree>
    <p:extLst>
      <p:ext uri="{BB962C8B-B14F-4D97-AF65-F5344CB8AC3E}">
        <p14:creationId xmlns:p14="http://schemas.microsoft.com/office/powerpoint/2010/main" val="2362881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DP Vocabulary: Dimensions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A good DP format has the potential for all three:</a:t>
            </a:r>
          </a:p>
          <a:p>
            <a:pPr marL="632881" indent="-514350">
              <a:spcAft>
                <a:spcPts val="1200"/>
              </a:spcAft>
              <a:buSzPts val="2200"/>
              <a:buFont typeface="+mj-lt"/>
              <a:buAutoNum type="arabicPeriod"/>
            </a:pPr>
            <a:r>
              <a:rPr lang="en-CA" sz="2930" b="1" dirty="0">
                <a:latin typeface="Krub"/>
                <a:ea typeface="Krub"/>
                <a:cs typeface="Krub"/>
                <a:sym typeface="Krub"/>
              </a:rPr>
              <a:t>Granularity</a:t>
            </a: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: Number of elements</a:t>
            </a:r>
          </a:p>
          <a:p>
            <a:pPr marL="632881" indent="-514350">
              <a:spcAft>
                <a:spcPts val="1200"/>
              </a:spcAft>
              <a:buSzPts val="2200"/>
              <a:buFont typeface="+mj-lt"/>
              <a:buAutoNum type="arabicPeriod"/>
            </a:pPr>
            <a:r>
              <a:rPr lang="en-CA" sz="2930" b="1" dirty="0">
                <a:latin typeface="Krub"/>
                <a:ea typeface="Krub"/>
                <a:cs typeface="Krub"/>
                <a:sym typeface="Krub"/>
              </a:rPr>
              <a:t>Manipulability</a:t>
            </a: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: Elements can be manually re-arranged</a:t>
            </a:r>
          </a:p>
          <a:p>
            <a:pPr marL="632881" indent="-514350">
              <a:spcAft>
                <a:spcPts val="1200"/>
              </a:spcAft>
              <a:buSzPts val="2200"/>
              <a:buFont typeface="+mj-lt"/>
              <a:buAutoNum type="arabicPeriod"/>
            </a:pPr>
            <a:r>
              <a:rPr lang="en-CA" sz="2930" b="1" dirty="0">
                <a:latin typeface="Krub"/>
                <a:ea typeface="Krub"/>
                <a:cs typeface="Krub"/>
                <a:sym typeface="Krub"/>
              </a:rPr>
              <a:t>Actuation</a:t>
            </a: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: Elements can re-arrange themselves</a:t>
            </a: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0" dirty="0">
              <a:latin typeface="Krub"/>
              <a:ea typeface="Krub"/>
              <a:cs typeface="Krub"/>
              <a:sym typeface="Krub"/>
            </a:endParaRP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3" dirty="0">
              <a:latin typeface="Krub"/>
              <a:ea typeface="Krub"/>
              <a:cs typeface="Krub"/>
              <a:sym typeface="Krub"/>
            </a:endParaRPr>
          </a:p>
        </p:txBody>
      </p:sp>
    </p:spTree>
    <p:extLst>
      <p:ext uri="{BB962C8B-B14F-4D97-AF65-F5344CB8AC3E}">
        <p14:creationId xmlns:p14="http://schemas.microsoft.com/office/powerpoint/2010/main" val="45643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DP Vocabulary: Variables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7674438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DVs work using variables such as colour, shape, orientation</a:t>
            </a:r>
          </a:p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Many DPs can be perceived visually with the same variables</a:t>
            </a:r>
          </a:p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However, we need new ones to describe the sense of touch</a:t>
            </a: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3" dirty="0">
              <a:latin typeface="Krub"/>
              <a:ea typeface="Krub"/>
              <a:cs typeface="Krub"/>
              <a:sym typeface="Krub"/>
            </a:endParaRPr>
          </a:p>
        </p:txBody>
      </p:sp>
      <p:pic>
        <p:nvPicPr>
          <p:cNvPr id="3" name="Picture 2" descr="A diagram of visual variables&#10;&#10;Description automatically generated">
            <a:extLst>
              <a:ext uri="{FF2B5EF4-FFF2-40B4-BE49-F238E27FC236}">
                <a16:creationId xmlns:a16="http://schemas.microsoft.com/office/drawing/2014/main" id="{D6AC2532-7744-123D-A289-F1363A48D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0038" y="1536633"/>
            <a:ext cx="3686361" cy="455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6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DP Vocabulary: Tactile Variables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2327563"/>
            <a:ext cx="11360800" cy="3705101"/>
          </a:xfrm>
          <a:prstGeom prst="rect">
            <a:avLst/>
          </a:prstGeom>
        </p:spPr>
        <p:txBody>
          <a:bodyPr spcFirstLastPara="1" vert="horz" wrap="square" lIns="121900" tIns="121900" rIns="121900" bIns="121900" numCol="2" rtlCol="0" anchor="t" anchorCtr="0">
            <a:normAutofit fontScale="92500" lnSpcReduction="10000"/>
          </a:bodyPr>
          <a:lstStyle/>
          <a:p>
            <a:pPr marL="632881" indent="-514350">
              <a:spcAft>
                <a:spcPts val="1800"/>
              </a:spcAft>
              <a:buSzPts val="2200"/>
              <a:buFont typeface="+mj-lt"/>
              <a:buAutoNum type="arabicPeriod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Size</a:t>
            </a:r>
          </a:p>
          <a:p>
            <a:pPr marL="632881" indent="-514350">
              <a:spcAft>
                <a:spcPts val="1800"/>
              </a:spcAft>
              <a:buSzPts val="2200"/>
              <a:buFont typeface="+mj-lt"/>
              <a:buAutoNum type="arabicPeriod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Contour</a:t>
            </a:r>
          </a:p>
          <a:p>
            <a:pPr marL="632881" indent="-514350">
              <a:spcAft>
                <a:spcPts val="1800"/>
              </a:spcAft>
              <a:buSzPts val="2200"/>
              <a:buFont typeface="+mj-lt"/>
              <a:buAutoNum type="arabicPeriod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Roughness</a:t>
            </a:r>
          </a:p>
          <a:p>
            <a:pPr marL="632881" indent="-514350">
              <a:spcAft>
                <a:spcPts val="1800"/>
              </a:spcAft>
              <a:buSzPts val="2200"/>
              <a:buFont typeface="+mj-lt"/>
              <a:buAutoNum type="arabicPeriod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Texture orientation (AKA lay)</a:t>
            </a:r>
          </a:p>
          <a:p>
            <a:pPr marL="632881" indent="-514350">
              <a:spcAft>
                <a:spcPts val="1800"/>
              </a:spcAft>
              <a:buSzPts val="2200"/>
              <a:buFont typeface="+mj-lt"/>
              <a:buAutoNum type="arabicPeriod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Friction</a:t>
            </a:r>
          </a:p>
          <a:p>
            <a:pPr marL="632881" indent="-514350">
              <a:spcAft>
                <a:spcPts val="1800"/>
              </a:spcAft>
              <a:buSzPts val="2200"/>
              <a:buFont typeface="+mj-lt"/>
              <a:buAutoNum type="arabicPeriod"/>
            </a:pPr>
            <a:endParaRPr lang="en-CA" sz="2930" dirty="0">
              <a:latin typeface="Krub"/>
              <a:ea typeface="Krub"/>
              <a:cs typeface="Krub"/>
              <a:sym typeface="Krub"/>
            </a:endParaRPr>
          </a:p>
          <a:p>
            <a:pPr marL="632881" indent="-514350">
              <a:spcAft>
                <a:spcPts val="1800"/>
              </a:spcAft>
              <a:buSzPts val="2200"/>
              <a:buFont typeface="+mj-lt"/>
              <a:buAutoNum type="arabicPeriod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Deformability under force (AKA compliance)</a:t>
            </a:r>
          </a:p>
          <a:p>
            <a:pPr marL="632881" indent="-514350">
              <a:spcAft>
                <a:spcPts val="1800"/>
              </a:spcAft>
              <a:buSzPts val="2200"/>
              <a:buFont typeface="+mj-lt"/>
              <a:buAutoNum type="arabicPeriod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Temperature</a:t>
            </a:r>
          </a:p>
          <a:p>
            <a:pPr marL="632881" indent="-514350">
              <a:spcAft>
                <a:spcPts val="1800"/>
              </a:spcAft>
              <a:buSzPts val="2200"/>
              <a:buFont typeface="+mj-lt"/>
              <a:buAutoNum type="arabicPeriod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Vibration</a:t>
            </a:r>
          </a:p>
          <a:p>
            <a:pPr marL="632881" indent="-514350">
              <a:spcAft>
                <a:spcPts val="1800"/>
              </a:spcAft>
              <a:buSzPts val="2200"/>
              <a:buFont typeface="+mj-lt"/>
              <a:buAutoNum type="arabicPeriod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Force</a:t>
            </a:r>
          </a:p>
          <a:p>
            <a:pPr marL="118531" indent="0">
              <a:spcAft>
                <a:spcPts val="1200"/>
              </a:spcAft>
              <a:buSzPts val="2200"/>
              <a:buNone/>
            </a:pPr>
            <a:endParaRPr lang="en-CA" sz="2933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0A2A86-8703-3E6C-40DD-E9823AB97C25}"/>
              </a:ext>
            </a:extLst>
          </p:cNvPr>
          <p:cNvSpPr txBox="1"/>
          <p:nvPr/>
        </p:nvSpPr>
        <p:spPr>
          <a:xfrm>
            <a:off x="415600" y="1570652"/>
            <a:ext cx="11545741" cy="5432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 err="1">
                <a:latin typeface="Krub"/>
                <a:ea typeface="Krub"/>
                <a:cs typeface="Krub"/>
                <a:sym typeface="Krub"/>
              </a:rPr>
              <a:t>Hornecker</a:t>
            </a: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 et al. (2023) list the following nine tactile variables</a:t>
            </a:r>
          </a:p>
        </p:txBody>
      </p:sp>
    </p:spTree>
    <p:extLst>
      <p:ext uri="{BB962C8B-B14F-4D97-AF65-F5344CB8AC3E}">
        <p14:creationId xmlns:p14="http://schemas.microsoft.com/office/powerpoint/2010/main" val="2845908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6EBB2B1-BC88-E80A-27C1-505ED82197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444626"/>
            <a:ext cx="5291666" cy="3968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637105A-0628-D0E9-AFEB-2B454D7550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56865" y="1444625"/>
            <a:ext cx="5291667" cy="3968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A3925B-6007-699C-5843-0C3F14725BA9}"/>
              </a:ext>
            </a:extLst>
          </p:cNvPr>
          <p:cNvSpPr txBox="1"/>
          <p:nvPr/>
        </p:nvSpPr>
        <p:spPr>
          <a:xfrm>
            <a:off x="769257" y="5413374"/>
            <a:ext cx="532674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Image source: </a:t>
            </a:r>
            <a:r>
              <a:rPr lang="en-US" sz="1100" dirty="0">
                <a:hlinkClick r:id="rId5"/>
              </a:rPr>
              <a:t>https://</a:t>
            </a:r>
            <a:r>
              <a:rPr lang="en-US" sz="1100" dirty="0" err="1">
                <a:hlinkClick r:id="rId5"/>
              </a:rPr>
              <a:t>commons.wikimedia.org</a:t>
            </a:r>
            <a:r>
              <a:rPr lang="en-US" sz="1100" dirty="0">
                <a:hlinkClick r:id="rId5"/>
              </a:rPr>
              <a:t>/wiki/</a:t>
            </a:r>
            <a:r>
              <a:rPr lang="en-US" sz="1100" dirty="0" err="1">
                <a:hlinkClick r:id="rId5"/>
              </a:rPr>
              <a:t>File:Distribution_of_Wealth_in_Germany.svg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CF1503-C313-9CA8-A857-763D477FFE24}"/>
              </a:ext>
            </a:extLst>
          </p:cNvPr>
          <p:cNvSpPr txBox="1"/>
          <p:nvPr/>
        </p:nvSpPr>
        <p:spPr>
          <a:xfrm>
            <a:off x="6415314" y="5412919"/>
            <a:ext cx="52916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Image source: </a:t>
            </a:r>
            <a:r>
              <a:rPr lang="en-US" sz="1100" dirty="0">
                <a:hlinkClick r:id="rId6"/>
              </a:rPr>
              <a:t>https://</a:t>
            </a:r>
            <a:r>
              <a:rPr lang="en-US" sz="1100" dirty="0" err="1">
                <a:hlinkClick r:id="rId6"/>
              </a:rPr>
              <a:t>commons.wikimedia.org</a:t>
            </a:r>
            <a:r>
              <a:rPr lang="en-US" sz="1100" dirty="0">
                <a:hlinkClick r:id="rId6"/>
              </a:rPr>
              <a:t>/wiki/</a:t>
            </a:r>
            <a:r>
              <a:rPr lang="en-US" sz="1100" dirty="0" err="1">
                <a:hlinkClick r:id="rId6"/>
              </a:rPr>
              <a:t>File:Distribution_of_Wealth_in_Italy.svg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7371557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DP Vocabulary: Other Variables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Other senses can be stimulated by DPs and can be broken down into variables as well </a:t>
            </a:r>
          </a:p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Sound: location, pitch, timbre, volume, duration</a:t>
            </a:r>
          </a:p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Kinesthesis (our sense of body position and movement): motion, speed, weight, inertia, viscosity</a:t>
            </a:r>
          </a:p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Taste and smell</a:t>
            </a:r>
            <a:r>
              <a:rPr lang="en-CA" sz="2930" dirty="0">
                <a:latin typeface="Krub"/>
                <a:ea typeface="Krub"/>
                <a:cs typeface="Krub"/>
                <a:sym typeface="Wingdings" pitchFamily="2" charset="2"/>
              </a:rPr>
              <a:t>: sweet, salty, savoury, sour, bitter, “mouthfeel” </a:t>
            </a: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(</a:t>
            </a:r>
            <a:r>
              <a:rPr lang="en-CA" sz="2930" dirty="0" err="1">
                <a:latin typeface="Krub"/>
                <a:ea typeface="Krub"/>
                <a:cs typeface="Krub"/>
                <a:sym typeface="Krub"/>
              </a:rPr>
              <a:t>Hornecker</a:t>
            </a: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 et al., 2023)</a:t>
            </a: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3" dirty="0">
              <a:latin typeface="Krub"/>
              <a:ea typeface="Krub"/>
              <a:cs typeface="Krub"/>
              <a:sym typeface="Krub"/>
            </a:endParaRPr>
          </a:p>
        </p:txBody>
      </p:sp>
    </p:spTree>
    <p:extLst>
      <p:ext uri="{BB962C8B-B14F-4D97-AF65-F5344CB8AC3E}">
        <p14:creationId xmlns:p14="http://schemas.microsoft.com/office/powerpoint/2010/main" val="734743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DP Vocabulary: Levels of Abstraction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The three “levels of abstraction”:</a:t>
            </a:r>
          </a:p>
          <a:p>
            <a:pPr marL="632881" indent="-514350">
              <a:spcAft>
                <a:spcPts val="1200"/>
              </a:spcAft>
              <a:buSzPts val="2200"/>
              <a:buFont typeface="+mj-lt"/>
              <a:buAutoNum type="arabicPeriod"/>
            </a:pPr>
            <a:r>
              <a:rPr lang="en-CA" sz="2930" b="1" dirty="0">
                <a:latin typeface="Krub"/>
                <a:ea typeface="Krub"/>
                <a:cs typeface="Krub"/>
                <a:sym typeface="Krub"/>
              </a:rPr>
              <a:t>Symbolic</a:t>
            </a: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: Uses the language of graphs</a:t>
            </a:r>
            <a:endParaRPr lang="en-CA" sz="2530" dirty="0">
              <a:latin typeface="Krub"/>
              <a:ea typeface="Krub"/>
              <a:cs typeface="Krub"/>
              <a:sym typeface="Krub"/>
            </a:endParaRPr>
          </a:p>
          <a:p>
            <a:pPr marL="632881" indent="-514350">
              <a:spcAft>
                <a:spcPts val="1200"/>
              </a:spcAft>
              <a:buSzPts val="2200"/>
              <a:buFont typeface="+mj-lt"/>
              <a:buAutoNum type="arabicPeriod"/>
            </a:pPr>
            <a:r>
              <a:rPr lang="en-CA" sz="2930" b="1" dirty="0">
                <a:latin typeface="Krub"/>
                <a:ea typeface="Krub"/>
                <a:cs typeface="Krub"/>
                <a:sym typeface="Krub"/>
              </a:rPr>
              <a:t>Iconic</a:t>
            </a: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: Uses the language of familiar objects/symbols</a:t>
            </a:r>
          </a:p>
          <a:p>
            <a:pPr marL="632881" indent="-514350">
              <a:spcAft>
                <a:spcPts val="1200"/>
              </a:spcAft>
              <a:buSzPts val="2200"/>
              <a:buFont typeface="+mj-lt"/>
              <a:buAutoNum type="arabicPeriod"/>
            </a:pPr>
            <a:r>
              <a:rPr lang="en-CA" sz="2930" b="1" dirty="0">
                <a:latin typeface="Krub"/>
                <a:ea typeface="Krub"/>
                <a:cs typeface="Krub"/>
                <a:sym typeface="Krub"/>
              </a:rPr>
              <a:t>Indexical</a:t>
            </a: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: Uses a medium related to the data</a:t>
            </a:r>
          </a:p>
        </p:txBody>
      </p:sp>
    </p:spTree>
    <p:extLst>
      <p:ext uri="{BB962C8B-B14F-4D97-AF65-F5344CB8AC3E}">
        <p14:creationId xmlns:p14="http://schemas.microsoft.com/office/powerpoint/2010/main" val="538057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DP Vocabulary: Levels of Abstraction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6804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b="1" dirty="0">
                <a:latin typeface="Krub"/>
                <a:ea typeface="Krub"/>
                <a:cs typeface="Krub"/>
                <a:sym typeface="Krub"/>
              </a:rPr>
              <a:t>Symbolic</a:t>
            </a: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: Uses the language of graphs</a:t>
            </a:r>
          </a:p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Example: A 3-D printed helix representing unemployment among men and women</a:t>
            </a:r>
          </a:p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Here, a standard graph format is converted into three-dimensional space</a:t>
            </a:r>
            <a:endParaRPr lang="en-CA" sz="2530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FC7754-AAE1-2A9A-BDF1-BBFB4A531D4A}"/>
              </a:ext>
            </a:extLst>
          </p:cNvPr>
          <p:cNvSpPr txBox="1"/>
          <p:nvPr/>
        </p:nvSpPr>
        <p:spPr>
          <a:xfrm>
            <a:off x="7819649" y="6581001"/>
            <a:ext cx="4372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3"/>
              </a:rPr>
              <a:t>https://</a:t>
            </a:r>
            <a:r>
              <a:rPr lang="en-US" sz="1200" dirty="0" err="1">
                <a:hlinkClick r:id="rId3"/>
              </a:rPr>
              <a:t>doi.org</a:t>
            </a:r>
            <a:r>
              <a:rPr lang="en-US" sz="1200" dirty="0">
                <a:hlinkClick r:id="rId3"/>
              </a:rPr>
              <a:t>/10.1007/978-3-319-27648-9_94-1</a:t>
            </a:r>
            <a:endParaRPr lang="en-US" sz="1200" dirty="0"/>
          </a:p>
        </p:txBody>
      </p:sp>
      <p:pic>
        <p:nvPicPr>
          <p:cNvPr id="3" name="Picture 2" descr="A close-up of a flower&#10;&#10;Description automatically generated">
            <a:extLst>
              <a:ext uri="{FF2B5EF4-FFF2-40B4-BE49-F238E27FC236}">
                <a16:creationId xmlns:a16="http://schemas.microsoft.com/office/drawing/2014/main" id="{C64D7168-9D02-BBED-96CE-F59656CAA69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5000"/>
          <a:stretch/>
        </p:blipFill>
        <p:spPr>
          <a:xfrm>
            <a:off x="7819649" y="1466011"/>
            <a:ext cx="4372351" cy="5114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364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uiExpand="1" build="p"/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DP Vocabulary: Levels of Abstraction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6804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b="1" dirty="0">
                <a:latin typeface="Krub"/>
                <a:ea typeface="Krub"/>
                <a:cs typeface="Krub"/>
                <a:sym typeface="Krub"/>
              </a:rPr>
              <a:t>Iconic</a:t>
            </a: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: Uses the language of familiar objects/symbols</a:t>
            </a:r>
          </a:p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Example: A graph of Australia’s economic growth made to resemble a flower</a:t>
            </a:r>
          </a:p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Here, the blossoming of a flower represents the “blossoming” economy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FC7754-AAE1-2A9A-BDF1-BBFB4A531D4A}"/>
              </a:ext>
            </a:extLst>
          </p:cNvPr>
          <p:cNvSpPr txBox="1"/>
          <p:nvPr/>
        </p:nvSpPr>
        <p:spPr>
          <a:xfrm>
            <a:off x="7358647" y="6581001"/>
            <a:ext cx="4372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3"/>
              </a:rPr>
              <a:t>https://</a:t>
            </a:r>
            <a:r>
              <a:rPr lang="en-US" sz="1200" dirty="0" err="1">
                <a:hlinkClick r:id="rId3"/>
              </a:rPr>
              <a:t>doi.org</a:t>
            </a:r>
            <a:r>
              <a:rPr lang="en-US" sz="1200" dirty="0">
                <a:hlinkClick r:id="rId3"/>
              </a:rPr>
              <a:t>/10.1007/978-3-319-27648-9_94-1</a:t>
            </a:r>
            <a:endParaRPr lang="en-US" sz="1200" dirty="0"/>
          </a:p>
        </p:txBody>
      </p:sp>
      <p:pic>
        <p:nvPicPr>
          <p:cNvPr id="3" name="Picture 2" descr="A close-up of a flower&#10;&#10;Description automatically generated">
            <a:extLst>
              <a:ext uri="{FF2B5EF4-FFF2-40B4-BE49-F238E27FC236}">
                <a16:creationId xmlns:a16="http://schemas.microsoft.com/office/drawing/2014/main" id="{C64D7168-9D02-BBED-96CE-F59656CAA69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750" t="1066" r="40771" b="-1066"/>
          <a:stretch/>
        </p:blipFill>
        <p:spPr>
          <a:xfrm>
            <a:off x="6590031" y="1536633"/>
            <a:ext cx="5601970" cy="5044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294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uiExpand="1" build="p"/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DP Vocabulary: Levels of Abstraction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680400" cy="4907666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b="1" dirty="0">
                <a:latin typeface="Krub"/>
                <a:ea typeface="Krub"/>
                <a:cs typeface="Krub"/>
                <a:sym typeface="Krub"/>
              </a:rPr>
              <a:t>Indexical</a:t>
            </a: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: Uses a medium related to the data</a:t>
            </a:r>
          </a:p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Example: Flip-flops with nails stuck through them – every nail represents 1,000 injuries caused by wearing flip-flops</a:t>
            </a:r>
          </a:p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Here, a real-life object is used to represent data related to the object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FC7754-AAE1-2A9A-BDF1-BBFB4A531D4A}"/>
              </a:ext>
            </a:extLst>
          </p:cNvPr>
          <p:cNvSpPr txBox="1"/>
          <p:nvPr/>
        </p:nvSpPr>
        <p:spPr>
          <a:xfrm>
            <a:off x="7132139" y="6485465"/>
            <a:ext cx="4372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3"/>
              </a:rPr>
              <a:t>https://</a:t>
            </a:r>
            <a:r>
              <a:rPr lang="en-US" sz="1200" dirty="0" err="1">
                <a:hlinkClick r:id="rId3"/>
              </a:rPr>
              <a:t>doi.org</a:t>
            </a:r>
            <a:r>
              <a:rPr lang="en-US" sz="1200" dirty="0">
                <a:hlinkClick r:id="rId3"/>
              </a:rPr>
              <a:t>/10.1007/978-3-319-27648-9_94-1</a:t>
            </a:r>
            <a:endParaRPr lang="en-US" sz="1200" dirty="0"/>
          </a:p>
        </p:txBody>
      </p:sp>
      <p:pic>
        <p:nvPicPr>
          <p:cNvPr id="3" name="Picture 2" descr="A close-up of a flower&#10;&#10;Description automatically generated">
            <a:extLst>
              <a:ext uri="{FF2B5EF4-FFF2-40B4-BE49-F238E27FC236}">
                <a16:creationId xmlns:a16="http://schemas.microsoft.com/office/drawing/2014/main" id="{C64D7168-9D02-BBED-96CE-F59656CAA69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2984" r="2767"/>
          <a:stretch/>
        </p:blipFill>
        <p:spPr>
          <a:xfrm>
            <a:off x="6444631" y="1536633"/>
            <a:ext cx="5747369" cy="490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020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uiExpand="1" build="p"/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DP Examples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r>
              <a:rPr lang="en-CA" sz="2933" dirty="0">
                <a:latin typeface="Krub"/>
                <a:ea typeface="Krub"/>
                <a:cs typeface="Krub"/>
                <a:sym typeface="Krub"/>
              </a:rPr>
              <a:t>Let’s take a look at some examples of data physicalizations</a:t>
            </a: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r>
              <a:rPr lang="en-CA" sz="2933" dirty="0">
                <a:latin typeface="Krub"/>
                <a:ea typeface="Krub"/>
                <a:cs typeface="Krub"/>
                <a:sym typeface="Krub"/>
              </a:rPr>
              <a:t>I chose to highlight these because of their:</a:t>
            </a:r>
          </a:p>
          <a:p>
            <a:pPr lvl="1" indent="-491054">
              <a:spcAft>
                <a:spcPts val="1200"/>
              </a:spcAft>
              <a:buSzPts val="2200"/>
              <a:buFont typeface="Krub"/>
              <a:buChar char="-"/>
            </a:pPr>
            <a:r>
              <a:rPr lang="en-CA" sz="2533" dirty="0">
                <a:latin typeface="Krub"/>
                <a:ea typeface="Krub"/>
                <a:cs typeface="Krub"/>
                <a:sym typeface="Krub"/>
              </a:rPr>
              <a:t>Poignancy</a:t>
            </a:r>
          </a:p>
          <a:p>
            <a:pPr lvl="1" indent="-491054">
              <a:spcAft>
                <a:spcPts val="1200"/>
              </a:spcAft>
              <a:buSzPts val="2200"/>
              <a:buFont typeface="Krub"/>
              <a:buChar char="-"/>
            </a:pPr>
            <a:r>
              <a:rPr lang="en-CA" sz="2533" dirty="0">
                <a:latin typeface="Krub"/>
                <a:ea typeface="Krub"/>
                <a:cs typeface="Krub"/>
                <a:sym typeface="Krub"/>
              </a:rPr>
              <a:t>Creativity</a:t>
            </a:r>
          </a:p>
          <a:p>
            <a:pPr lvl="1" indent="-491054">
              <a:spcAft>
                <a:spcPts val="1200"/>
              </a:spcAft>
              <a:buSzPts val="2200"/>
              <a:buFont typeface="Krub"/>
              <a:buChar char="-"/>
            </a:pPr>
            <a:r>
              <a:rPr lang="en-CA" sz="2533" dirty="0">
                <a:latin typeface="Krub"/>
                <a:ea typeface="Krub"/>
                <a:cs typeface="Krub"/>
                <a:sym typeface="Krub"/>
              </a:rPr>
              <a:t>Multi-dimensionality</a:t>
            </a:r>
          </a:p>
        </p:txBody>
      </p:sp>
    </p:spTree>
    <p:extLst>
      <p:ext uri="{BB962C8B-B14F-4D97-AF65-F5344CB8AC3E}">
        <p14:creationId xmlns:p14="http://schemas.microsoft.com/office/powerpoint/2010/main" val="3601824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>
              <a:spcBef>
                <a:spcPct val="0"/>
              </a:spcBef>
            </a:pPr>
            <a:r>
              <a:rPr lang="en-US" sz="2800" b="1" dirty="0">
                <a:latin typeface="Krub" pitchFamily="2" charset="-34"/>
                <a:cs typeface="Krub" pitchFamily="2" charset="-34"/>
                <a:sym typeface="Krub"/>
              </a:rPr>
              <a:t>Melanie Bossert – </a:t>
            </a:r>
            <a:r>
              <a:rPr lang="en-US" sz="2800" b="1" i="1" dirty="0">
                <a:latin typeface="Krub" pitchFamily="2" charset="-34"/>
                <a:cs typeface="Krub" pitchFamily="2" charset="-34"/>
                <a:sym typeface="Krub"/>
              </a:rPr>
              <a:t>The World’s Best </a:t>
            </a:r>
            <a:r>
              <a:rPr lang="en-US" sz="2800" b="1" i="1" dirty="0" err="1">
                <a:latin typeface="Krub" pitchFamily="2" charset="-34"/>
                <a:cs typeface="Krub" pitchFamily="2" charset="-34"/>
                <a:sym typeface="Krub"/>
              </a:rPr>
              <a:t>Spintop</a:t>
            </a:r>
            <a:r>
              <a:rPr lang="en-US" sz="2800" b="1" i="1" dirty="0">
                <a:latin typeface="Krub" pitchFamily="2" charset="-34"/>
                <a:cs typeface="Krub" pitchFamily="2" charset="-34"/>
                <a:sym typeface="Krub"/>
              </a:rPr>
              <a:t> </a:t>
            </a:r>
            <a:r>
              <a:rPr lang="en-US" sz="2800" b="1" dirty="0">
                <a:latin typeface="Krub" pitchFamily="2" charset="-34"/>
                <a:cs typeface="Krub" pitchFamily="2" charset="-34"/>
                <a:sym typeface="Krub"/>
              </a:rPr>
              <a:t>(2012)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3393E6-4CE8-AA61-6267-9EB7DD29F6A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599" b="5599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223982" y="3752850"/>
            <a:ext cx="7485413" cy="2452687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 fontScale="92500" lnSpcReduction="20000"/>
          </a:bodyPr>
          <a:lstStyle/>
          <a:p>
            <a:pPr marL="118531" indent="-228600">
              <a:lnSpc>
                <a:spcPct val="150000"/>
              </a:lnSpc>
              <a:spcAft>
                <a:spcPts val="1200"/>
              </a:spcAft>
              <a:buSzPts val="2200"/>
              <a:buFont typeface="Arial" panose="020B0604020202020204" pitchFamily="34" charset="0"/>
              <a:buChar char="•"/>
            </a:pPr>
            <a:r>
              <a:rPr lang="en-US" sz="2400" dirty="0">
                <a:latin typeface="Krub" pitchFamily="2" charset="-34"/>
                <a:cs typeface="Krub" pitchFamily="2" charset="-34"/>
                <a:sym typeface="Krub"/>
              </a:rPr>
              <a:t>Each top represents a different nation</a:t>
            </a:r>
          </a:p>
          <a:p>
            <a:pPr marL="117475" indent="-228600">
              <a:lnSpc>
                <a:spcPct val="150000"/>
              </a:lnSpc>
              <a:spcAft>
                <a:spcPts val="1200"/>
              </a:spcAft>
              <a:buSzPts val="2200"/>
              <a:buFont typeface="Arial" panose="020B0604020202020204" pitchFamily="34" charset="0"/>
              <a:buChar char="•"/>
            </a:pPr>
            <a:r>
              <a:rPr lang="en-US" sz="2400" dirty="0">
                <a:latin typeface="Krub" pitchFamily="2" charset="-34"/>
                <a:cs typeface="Krub" pitchFamily="2" charset="-34"/>
                <a:sym typeface="Krub"/>
              </a:rPr>
              <a:t>Shape derived from data on health, education, etc.</a:t>
            </a:r>
          </a:p>
          <a:p>
            <a:pPr marL="117475" indent="-228600">
              <a:lnSpc>
                <a:spcPct val="150000"/>
              </a:lnSpc>
              <a:spcAft>
                <a:spcPts val="1200"/>
              </a:spcAft>
              <a:buSzPts val="2200"/>
              <a:buFont typeface="Arial" panose="020B0604020202020204" pitchFamily="34" charset="0"/>
              <a:buChar char="•"/>
            </a:pPr>
            <a:r>
              <a:rPr lang="en-US" sz="2400" dirty="0">
                <a:latin typeface="Krub" pitchFamily="2" charset="-34"/>
                <a:cs typeface="Krub" pitchFamily="2" charset="-34"/>
                <a:sym typeface="Krub"/>
              </a:rPr>
              <a:t>Tops with better outcomes stay spinning longer</a:t>
            </a:r>
          </a:p>
          <a:p>
            <a:pPr marL="117475" indent="-228600">
              <a:lnSpc>
                <a:spcPct val="150000"/>
              </a:lnSpc>
              <a:spcAft>
                <a:spcPts val="1200"/>
              </a:spcAft>
              <a:buSzPts val="2200"/>
              <a:buFont typeface="Arial" panose="020B0604020202020204" pitchFamily="34" charset="0"/>
              <a:buChar char="•"/>
            </a:pPr>
            <a:r>
              <a:rPr lang="en-US" sz="2400" dirty="0">
                <a:latin typeface="Krub" pitchFamily="2" charset="-34"/>
                <a:cs typeface="Krub" pitchFamily="2" charset="-34"/>
                <a:sym typeface="Krub"/>
              </a:rPr>
              <a:t>Literalizes the metaphor of stability (Hogan, 2018)</a:t>
            </a:r>
            <a:endParaRPr lang="en-US" sz="2400" i="1" dirty="0">
              <a:latin typeface="Krub" pitchFamily="2" charset="-34"/>
              <a:cs typeface="Krub" pitchFamily="2" charset="-34"/>
              <a:sym typeface="Krub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E34F3B-7588-87A6-9ECA-82AC25EF3E6E}"/>
              </a:ext>
            </a:extLst>
          </p:cNvPr>
          <p:cNvSpPr txBox="1"/>
          <p:nvPr/>
        </p:nvSpPr>
        <p:spPr>
          <a:xfrm>
            <a:off x="8478163" y="3152001"/>
            <a:ext cx="3713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CA" sz="1200" dirty="0">
                <a:hlinkClick r:id="rId4"/>
              </a:rPr>
              <a:t>https://</a:t>
            </a:r>
            <a:r>
              <a:rPr lang="en-CA" sz="1200" dirty="0" err="1">
                <a:hlinkClick r:id="rId4"/>
              </a:rPr>
              <a:t>doi.org</a:t>
            </a:r>
            <a:r>
              <a:rPr lang="en-CA" sz="1200" dirty="0">
                <a:hlinkClick r:id="rId4"/>
              </a:rPr>
              <a:t>/10.21606/drs.2018.238</a:t>
            </a:r>
            <a:r>
              <a:rPr lang="en-US" sz="1200" dirty="0">
                <a:hlinkClick r:id="rId4"/>
              </a:rPr>
              <a:t>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356397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2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" grpId="0"/>
      <p:bldP spid="155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>
              <a:spcBef>
                <a:spcPct val="0"/>
              </a:spcBef>
            </a:pPr>
            <a:r>
              <a:rPr lang="en-US" sz="2800" b="1" dirty="0">
                <a:latin typeface="Krub" pitchFamily="2" charset="-34"/>
                <a:cs typeface="Krub" pitchFamily="2" charset="-34"/>
                <a:sym typeface="Krub"/>
              </a:rPr>
              <a:t>Peter </a:t>
            </a:r>
            <a:r>
              <a:rPr lang="en-US" sz="2800" b="1" dirty="0" err="1">
                <a:latin typeface="Krub" pitchFamily="2" charset="-34"/>
                <a:cs typeface="Krub" pitchFamily="2" charset="-34"/>
                <a:sym typeface="Krub"/>
              </a:rPr>
              <a:t>Shenai</a:t>
            </a:r>
            <a:r>
              <a:rPr lang="en-US" sz="2800" b="1" dirty="0">
                <a:latin typeface="Krub" pitchFamily="2" charset="-34"/>
                <a:cs typeface="Krub" pitchFamily="2" charset="-34"/>
                <a:sym typeface="Krub"/>
              </a:rPr>
              <a:t> &amp; Laurence Osborn – </a:t>
            </a:r>
            <a:r>
              <a:rPr lang="en-US" sz="2800" b="1" i="1" dirty="0">
                <a:latin typeface="Krub" pitchFamily="2" charset="-34"/>
                <a:cs typeface="Krub" pitchFamily="2" charset="-34"/>
                <a:sym typeface="Krub"/>
              </a:rPr>
              <a:t>Change Ringing </a:t>
            </a:r>
            <a:r>
              <a:rPr lang="en-US" sz="2800" b="1" dirty="0">
                <a:latin typeface="Krub" pitchFamily="2" charset="-34"/>
                <a:cs typeface="Krub" pitchFamily="2" charset="-34"/>
                <a:sym typeface="Krub"/>
              </a:rPr>
              <a:t>(2015)</a:t>
            </a:r>
          </a:p>
        </p:txBody>
      </p:sp>
      <p:pic>
        <p:nvPicPr>
          <p:cNvPr id="3" name="Picture 2" descr="A row of black objects&#10;&#10;Description automatically generated">
            <a:extLst>
              <a:ext uri="{FF2B5EF4-FFF2-40B4-BE49-F238E27FC236}">
                <a16:creationId xmlns:a16="http://schemas.microsoft.com/office/drawing/2014/main" id="{4F3393E6-4CE8-AA61-6267-9EB7DD29F6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841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223982" y="3752850"/>
            <a:ext cx="7485413" cy="2452687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 fontScale="92500"/>
          </a:bodyPr>
          <a:lstStyle/>
          <a:p>
            <a:pPr marL="118531" indent="-228600">
              <a:lnSpc>
                <a:spcPct val="150000"/>
              </a:lnSpc>
              <a:spcAft>
                <a:spcPts val="1200"/>
              </a:spcAft>
              <a:buSzPts val="2200"/>
              <a:buFont typeface="Arial" panose="020B0604020202020204" pitchFamily="34" charset="0"/>
              <a:buChar char="•"/>
            </a:pPr>
            <a:r>
              <a:rPr lang="en-US" sz="2400" dirty="0">
                <a:latin typeface="Krub" pitchFamily="2" charset="-34"/>
                <a:cs typeface="Krub" pitchFamily="2" charset="-34"/>
                <a:sym typeface="Krub"/>
              </a:rPr>
              <a:t>Shape of bells derived from climate data</a:t>
            </a:r>
          </a:p>
          <a:p>
            <a:pPr marL="118531" indent="-228600">
              <a:lnSpc>
                <a:spcPct val="150000"/>
              </a:lnSpc>
              <a:spcAft>
                <a:spcPts val="1200"/>
              </a:spcAft>
              <a:buSzPts val="2200"/>
              <a:buFont typeface="Arial" panose="020B0604020202020204" pitchFamily="34" charset="0"/>
              <a:buChar char="•"/>
            </a:pPr>
            <a:r>
              <a:rPr lang="en-US" sz="2400" dirty="0">
                <a:latin typeface="Krub" pitchFamily="2" charset="-34"/>
                <a:cs typeface="Krub" pitchFamily="2" charset="-34"/>
                <a:sym typeface="Krub"/>
              </a:rPr>
              <a:t>Each bell can be rung to produce a distinct sound</a:t>
            </a:r>
          </a:p>
          <a:p>
            <a:pPr marL="118531" indent="-228600">
              <a:lnSpc>
                <a:spcPct val="150000"/>
              </a:lnSpc>
              <a:spcAft>
                <a:spcPts val="1200"/>
              </a:spcAft>
              <a:buSzPts val="2200"/>
              <a:buFont typeface="Arial" panose="020B0604020202020204" pitchFamily="34" charset="0"/>
              <a:buChar char="•"/>
            </a:pPr>
            <a:r>
              <a:rPr lang="en-US" sz="2400" dirty="0">
                <a:latin typeface="Krub" pitchFamily="2" charset="-34"/>
                <a:cs typeface="Krub" pitchFamily="2" charset="-34"/>
                <a:sym typeface="Krub"/>
              </a:rPr>
              <a:t>Allows data to be seen, felt, and </a:t>
            </a:r>
            <a:r>
              <a:rPr lang="en-US" sz="2400" i="1" dirty="0">
                <a:latin typeface="Krub" pitchFamily="2" charset="-34"/>
                <a:cs typeface="Krub" pitchFamily="2" charset="-34"/>
                <a:sym typeface="Krub"/>
              </a:rPr>
              <a:t>heard</a:t>
            </a:r>
            <a:r>
              <a:rPr lang="en-US" sz="2400" dirty="0">
                <a:latin typeface="Krub" pitchFamily="2" charset="-34"/>
                <a:cs typeface="Krub" pitchFamily="2" charset="-34"/>
                <a:sym typeface="Krub"/>
              </a:rPr>
              <a:t> (Hogan, 2018)</a:t>
            </a:r>
            <a:endParaRPr lang="en-US" sz="2400" i="1" dirty="0">
              <a:latin typeface="Krub" pitchFamily="2" charset="-34"/>
              <a:cs typeface="Krub" pitchFamily="2" charset="-34"/>
              <a:sym typeface="Krub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2FB6BE-D8C6-DBC8-9F7B-0B2D8F8082C3}"/>
              </a:ext>
            </a:extLst>
          </p:cNvPr>
          <p:cNvSpPr txBox="1"/>
          <p:nvPr/>
        </p:nvSpPr>
        <p:spPr>
          <a:xfrm>
            <a:off x="8478163" y="3152001"/>
            <a:ext cx="3713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CA" sz="1200" dirty="0">
                <a:hlinkClick r:id="rId4"/>
              </a:rPr>
              <a:t>https://</a:t>
            </a:r>
            <a:r>
              <a:rPr lang="en-CA" sz="1200" dirty="0" err="1">
                <a:hlinkClick r:id="rId4"/>
              </a:rPr>
              <a:t>doi.org</a:t>
            </a:r>
            <a:r>
              <a:rPr lang="en-CA" sz="1200" dirty="0">
                <a:hlinkClick r:id="rId4"/>
              </a:rPr>
              <a:t>/10.21606/drs.2018.238</a:t>
            </a:r>
            <a:r>
              <a:rPr lang="en-US" sz="1200" dirty="0">
                <a:hlinkClick r:id="rId4"/>
              </a:rPr>
              <a:t>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12600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2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" grpId="0"/>
      <p:bldP spid="155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row of containers with liquid in them&#10;&#10;Description automatically generated">
            <a:extLst>
              <a:ext uri="{FF2B5EF4-FFF2-40B4-BE49-F238E27FC236}">
                <a16:creationId xmlns:a16="http://schemas.microsoft.com/office/drawing/2014/main" id="{BDA85F76-4C61-3959-258A-E03CE928D3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80"/>
          <a:stretch/>
        </p:blipFill>
        <p:spPr>
          <a:xfrm>
            <a:off x="20" y="0"/>
            <a:ext cx="12191980" cy="3924926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7" name="Google Shape;154;p30">
            <a:extLst>
              <a:ext uri="{FF2B5EF4-FFF2-40B4-BE49-F238E27FC236}">
                <a16:creationId xmlns:a16="http://schemas.microsoft.com/office/drawing/2014/main" id="{9CA85836-8813-46F8-1DDB-19ED904F67CB}"/>
              </a:ext>
            </a:extLst>
          </p:cNvPr>
          <p:cNvSpPr txBox="1">
            <a:spLocks/>
          </p:cNvSpPr>
          <p:nvPr/>
        </p:nvSpPr>
        <p:spPr>
          <a:xfrm>
            <a:off x="481013" y="3752849"/>
            <a:ext cx="3290887" cy="2452687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/>
          </a:bodyPr>
          <a:lstStyle>
            <a:lvl1pPr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spcBef>
                <a:spcPct val="0"/>
              </a:spcBef>
            </a:pPr>
            <a:r>
              <a:rPr lang="en-US" sz="2800" b="1" dirty="0" err="1">
                <a:latin typeface="Krub" pitchFamily="2" charset="-34"/>
                <a:cs typeface="Krub" pitchFamily="2" charset="-34"/>
                <a:sym typeface="Krub"/>
              </a:rPr>
              <a:t>Yufan</a:t>
            </a:r>
            <a:r>
              <a:rPr lang="en-US" sz="2800" b="1" dirty="0">
                <a:latin typeface="Krub" pitchFamily="2" charset="-34"/>
                <a:cs typeface="Krub" pitchFamily="2" charset="-34"/>
                <a:sym typeface="Krub"/>
              </a:rPr>
              <a:t> Li, Kang Zhang, Yue Huang &amp; Varvara </a:t>
            </a:r>
            <a:r>
              <a:rPr lang="en-US" sz="2800" b="1" dirty="0" err="1">
                <a:latin typeface="Krub" pitchFamily="2" charset="-34"/>
                <a:cs typeface="Krub" pitchFamily="2" charset="-34"/>
                <a:sym typeface="Krub"/>
              </a:rPr>
              <a:t>Guljajeva</a:t>
            </a:r>
            <a:r>
              <a:rPr lang="en-US" sz="2800" b="1" dirty="0">
                <a:latin typeface="Krub" pitchFamily="2" charset="-34"/>
                <a:cs typeface="Krub" pitchFamily="2" charset="-34"/>
                <a:sym typeface="Krub"/>
              </a:rPr>
              <a:t> – </a:t>
            </a:r>
            <a:r>
              <a:rPr lang="en-US" sz="2800" b="1" i="1" dirty="0">
                <a:latin typeface="Krub" pitchFamily="2" charset="-34"/>
                <a:cs typeface="Krub" pitchFamily="2" charset="-34"/>
                <a:sym typeface="Krub"/>
              </a:rPr>
              <a:t>Bitter Data</a:t>
            </a:r>
            <a:r>
              <a:rPr lang="en-US" sz="2800" b="1" dirty="0">
                <a:latin typeface="Krub" pitchFamily="2" charset="-34"/>
                <a:cs typeface="Krub" pitchFamily="2" charset="-34"/>
                <a:sym typeface="Krub"/>
              </a:rPr>
              <a:t> (2023)</a:t>
            </a:r>
          </a:p>
        </p:txBody>
      </p:sp>
      <p:sp>
        <p:nvSpPr>
          <p:cNvPr id="10" name="Google Shape;155;p30">
            <a:extLst>
              <a:ext uri="{FF2B5EF4-FFF2-40B4-BE49-F238E27FC236}">
                <a16:creationId xmlns:a16="http://schemas.microsoft.com/office/drawing/2014/main" id="{C67862AD-6026-1D98-9993-1CE46E49826A}"/>
              </a:ext>
            </a:extLst>
          </p:cNvPr>
          <p:cNvSpPr txBox="1">
            <a:spLocks/>
          </p:cNvSpPr>
          <p:nvPr/>
        </p:nvSpPr>
        <p:spPr>
          <a:xfrm>
            <a:off x="4223982" y="3752850"/>
            <a:ext cx="7565564" cy="2452687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 fontScale="92500"/>
          </a:bodyPr>
          <a:lstStyle>
            <a:lvl1pPr marL="609585" lvl="0" indent="-457189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170" lvl="1" indent="-423323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754" lvl="2" indent="-423323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8339" lvl="3" indent="-423323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7924" lvl="4" indent="-423323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509" lvl="5" indent="-423323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8531" indent="-228600">
              <a:lnSpc>
                <a:spcPct val="150000"/>
              </a:lnSpc>
              <a:spcAft>
                <a:spcPts val="1200"/>
              </a:spcAft>
              <a:buSzPts val="2200"/>
              <a:buFont typeface="Arial" panose="020B0604020202020204" pitchFamily="34" charset="0"/>
              <a:buChar char="•"/>
            </a:pPr>
            <a:r>
              <a:rPr lang="en-US" sz="2400" dirty="0">
                <a:latin typeface="Krub" pitchFamily="2" charset="-34"/>
                <a:cs typeface="Krub" pitchFamily="2" charset="-34"/>
                <a:sym typeface="Krub"/>
              </a:rPr>
              <a:t>Rare example of </a:t>
            </a:r>
            <a:r>
              <a:rPr lang="en-US" sz="2400" i="1" dirty="0">
                <a:latin typeface="Krub" pitchFamily="2" charset="-34"/>
                <a:cs typeface="Krub" pitchFamily="2" charset="-34"/>
                <a:sym typeface="Krub"/>
              </a:rPr>
              <a:t>data </a:t>
            </a:r>
            <a:r>
              <a:rPr lang="en-US" sz="2400" i="1" dirty="0" err="1">
                <a:latin typeface="Krub" pitchFamily="2" charset="-34"/>
                <a:cs typeface="Krub" pitchFamily="2" charset="-34"/>
                <a:sym typeface="Krub"/>
              </a:rPr>
              <a:t>edibilization</a:t>
            </a:r>
            <a:endParaRPr lang="en-US" sz="2400" dirty="0">
              <a:latin typeface="Krub" pitchFamily="2" charset="-34"/>
              <a:cs typeface="Krub" pitchFamily="2" charset="-34"/>
              <a:sym typeface="Krub"/>
            </a:endParaRPr>
          </a:p>
          <a:p>
            <a:pPr marL="118531" indent="-228600">
              <a:lnSpc>
                <a:spcPct val="150000"/>
              </a:lnSpc>
              <a:spcAft>
                <a:spcPts val="1200"/>
              </a:spcAft>
              <a:buSzPts val="2200"/>
              <a:buFont typeface="Arial" panose="020B0604020202020204" pitchFamily="34" charset="0"/>
              <a:buChar char="•"/>
            </a:pPr>
            <a:r>
              <a:rPr lang="en-US" sz="2400" dirty="0">
                <a:latin typeface="Krub" pitchFamily="2" charset="-34"/>
                <a:cs typeface="Krub" pitchFamily="2" charset="-34"/>
                <a:sym typeface="Krub"/>
              </a:rPr>
              <a:t>11 cups of bitter tea to represent 11 years</a:t>
            </a:r>
          </a:p>
          <a:p>
            <a:pPr marL="225425" indent="-225425">
              <a:lnSpc>
                <a:spcPct val="110000"/>
              </a:lnSpc>
              <a:spcAft>
                <a:spcPts val="1200"/>
              </a:spcAft>
              <a:buSzPts val="2200"/>
              <a:buFont typeface="Arial" panose="020B0604020202020204" pitchFamily="34" charset="0"/>
              <a:buChar char="•"/>
            </a:pPr>
            <a:r>
              <a:rPr lang="en-US" sz="2400" dirty="0">
                <a:latin typeface="Krub" pitchFamily="2" charset="-34"/>
                <a:cs typeface="Krub" pitchFamily="2" charset="-34"/>
                <a:sym typeface="Krub"/>
              </a:rPr>
              <a:t>Amount of tea leaves determined by ”bitterness” of Chinese social media users that year (Y. Li et al., 2023)</a:t>
            </a:r>
            <a:endParaRPr lang="en-US" sz="2400" i="1" dirty="0">
              <a:latin typeface="Krub" pitchFamily="2" charset="-34"/>
              <a:cs typeface="Krub" pitchFamily="2" charset="-34"/>
              <a:sym typeface="Krub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415D36-504B-9247-D6A8-2A41BEAB2991}"/>
              </a:ext>
            </a:extLst>
          </p:cNvPr>
          <p:cNvSpPr txBox="1"/>
          <p:nvPr/>
        </p:nvSpPr>
        <p:spPr>
          <a:xfrm>
            <a:off x="8198031" y="3558880"/>
            <a:ext cx="37016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Image source:</a:t>
            </a:r>
            <a:r>
              <a:rPr lang="en-US" sz="1000" dirty="0"/>
              <a:t> 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1000" dirty="0" err="1">
                <a:solidFill>
                  <a:schemeClr val="tx2">
                    <a:lumMod val="25000"/>
                    <a:lumOff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doi.org</a:t>
            </a:r>
            <a:r>
              <a:rPr lang="en-US" sz="1000" dirty="0">
                <a:solidFill>
                  <a:schemeClr val="tx2">
                    <a:lumMod val="25000"/>
                    <a:lumOff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/10.1109/VISAP60414.2023.00010</a:t>
            </a:r>
            <a:endParaRPr lang="en-US" sz="1000" dirty="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6376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6313813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Recent Advances in DP: Sustainability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3" y="2043113"/>
            <a:ext cx="5477198" cy="404872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Sustainable biomaterials (Bell et al., 2024)</a:t>
            </a:r>
          </a:p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Why bother printing at all?</a:t>
            </a:r>
          </a:p>
          <a:p>
            <a:pPr marL="1185316" lvl="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530" dirty="0">
                <a:latin typeface="Krub"/>
                <a:ea typeface="Krub"/>
                <a:cs typeface="Krub"/>
                <a:sym typeface="Krub"/>
              </a:rPr>
              <a:t>Shape-changing interfaces e.g. </a:t>
            </a:r>
            <a:r>
              <a:rPr lang="en-CA" sz="2530" i="1" dirty="0">
                <a:latin typeface="Krub"/>
                <a:ea typeface="Krub"/>
                <a:cs typeface="Krub"/>
                <a:sym typeface="Krub"/>
              </a:rPr>
              <a:t>EMERGE</a:t>
            </a:r>
            <a:r>
              <a:rPr lang="en-CA" sz="2530" dirty="0">
                <a:latin typeface="Krub"/>
                <a:ea typeface="Krub"/>
                <a:cs typeface="Krub"/>
                <a:sym typeface="Krub"/>
              </a:rPr>
              <a:t> (</a:t>
            </a:r>
            <a:r>
              <a:rPr lang="en-CA" sz="2530" dirty="0" err="1">
                <a:latin typeface="Krub"/>
                <a:ea typeface="Krub"/>
                <a:cs typeface="Krub"/>
                <a:sym typeface="Krub"/>
              </a:rPr>
              <a:t>Sturdee</a:t>
            </a:r>
            <a:r>
              <a:rPr lang="en-CA" sz="2530" dirty="0">
                <a:latin typeface="Krub"/>
                <a:ea typeface="Krub"/>
                <a:cs typeface="Krub"/>
                <a:sym typeface="Krub"/>
              </a:rPr>
              <a:t> et al., 2023)</a:t>
            </a:r>
          </a:p>
          <a:p>
            <a:pPr marL="1185316" lvl="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530" dirty="0">
                <a:latin typeface="Krub"/>
                <a:ea typeface="Krub"/>
                <a:cs typeface="Krub"/>
                <a:sym typeface="Krub"/>
              </a:rPr>
              <a:t>Vibrotactile interfaces (</a:t>
            </a:r>
            <a:r>
              <a:rPr lang="en-CA" sz="2530" dirty="0" err="1">
                <a:latin typeface="Krub"/>
                <a:ea typeface="Krub"/>
                <a:cs typeface="Krub"/>
                <a:sym typeface="Krub"/>
              </a:rPr>
              <a:t>Bastidas</a:t>
            </a:r>
            <a:r>
              <a:rPr lang="en-CA" sz="2530" dirty="0">
                <a:latin typeface="Krub"/>
                <a:ea typeface="Krub"/>
                <a:cs typeface="Krub"/>
                <a:sym typeface="Krub"/>
              </a:rPr>
              <a:t> </a:t>
            </a:r>
            <a:r>
              <a:rPr lang="en-CA" sz="2530" dirty="0" err="1">
                <a:latin typeface="Krub"/>
                <a:ea typeface="Krub"/>
                <a:cs typeface="Krub"/>
                <a:sym typeface="Krub"/>
              </a:rPr>
              <a:t>Cuya</a:t>
            </a:r>
            <a:r>
              <a:rPr lang="en-CA" sz="2530" dirty="0">
                <a:latin typeface="Krub"/>
                <a:ea typeface="Krub"/>
                <a:cs typeface="Krub"/>
                <a:sym typeface="Krub"/>
              </a:rPr>
              <a:t> et al., 2021)</a:t>
            </a:r>
            <a:endParaRPr lang="en-CA" sz="2930" dirty="0">
              <a:latin typeface="Krub"/>
              <a:ea typeface="Krub"/>
              <a:cs typeface="Krub"/>
              <a:sym typeface="Krub"/>
            </a:endParaRP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3" dirty="0">
              <a:latin typeface="Krub"/>
              <a:ea typeface="Krub"/>
              <a:cs typeface="Krub"/>
              <a:sym typeface="Krub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7E8553C-A49D-4B88-299C-F0B641A286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6613" y="4365"/>
            <a:ext cx="5005388" cy="39871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C4839B-7C51-B473-4532-A86921518E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526"/>
          <a:stretch/>
        </p:blipFill>
        <p:spPr>
          <a:xfrm>
            <a:off x="6096000" y="4268465"/>
            <a:ext cx="6068530" cy="23202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73FD3B-5A63-830D-1CBD-E1FD1D826B0B}"/>
              </a:ext>
            </a:extLst>
          </p:cNvPr>
          <p:cNvSpPr txBox="1"/>
          <p:nvPr/>
        </p:nvSpPr>
        <p:spPr>
          <a:xfrm>
            <a:off x="7724987" y="3991466"/>
            <a:ext cx="39286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5"/>
              </a:rPr>
              <a:t>https://</a:t>
            </a:r>
            <a:r>
              <a:rPr lang="en-US" sz="1200" dirty="0" err="1">
                <a:hlinkClick r:id="rId5"/>
              </a:rPr>
              <a:t>doi.org</a:t>
            </a:r>
            <a:r>
              <a:rPr lang="en-US" sz="1200" dirty="0">
                <a:hlinkClick r:id="rId5"/>
              </a:rPr>
              <a:t>/10.1145/3544548.3581214</a:t>
            </a:r>
            <a:endParaRPr lang="en-US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F997DD-A8A2-50D3-50C4-60737483B50B}"/>
              </a:ext>
            </a:extLst>
          </p:cNvPr>
          <p:cNvSpPr txBox="1"/>
          <p:nvPr/>
        </p:nvSpPr>
        <p:spPr>
          <a:xfrm>
            <a:off x="7724987" y="6588744"/>
            <a:ext cx="39286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6"/>
              </a:rPr>
              <a:t>https://</a:t>
            </a:r>
            <a:r>
              <a:rPr lang="en-US" sz="1200" dirty="0" err="1">
                <a:hlinkClick r:id="rId6"/>
              </a:rPr>
              <a:t>doi.org</a:t>
            </a:r>
            <a:r>
              <a:rPr lang="en-US" sz="1200" dirty="0">
                <a:hlinkClick r:id="rId6"/>
              </a:rPr>
              <a:t>/10.1145/3488162.3488171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216038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uiExpand="1" build="p"/>
      <p:bldP spid="9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Complementary image of the project Wealth Inequality">
            <a:extLst>
              <a:ext uri="{FF2B5EF4-FFF2-40B4-BE49-F238E27FC236}">
                <a16:creationId xmlns:a16="http://schemas.microsoft.com/office/drawing/2014/main" id="{024F8CC9-6B5C-6CF5-7393-6BF9A10E76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22916" y="948267"/>
            <a:ext cx="8346167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E9B9B1-5216-E7BE-5102-F895C4C71803}"/>
              </a:ext>
            </a:extLst>
          </p:cNvPr>
          <p:cNvSpPr txBox="1"/>
          <p:nvPr/>
        </p:nvSpPr>
        <p:spPr>
          <a:xfrm>
            <a:off x="3344367" y="6519334"/>
            <a:ext cx="5587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Image source: </a:t>
            </a:r>
            <a:r>
              <a:rPr lang="en-US" sz="1200" dirty="0">
                <a:hlinkClick r:id="rId4"/>
              </a:rPr>
              <a:t>https://</a:t>
            </a:r>
            <a:r>
              <a:rPr lang="en-US" sz="1200" dirty="0" err="1">
                <a:hlinkClick r:id="rId4"/>
              </a:rPr>
              <a:t>infopoetry.densitydesign.org</a:t>
            </a:r>
            <a:r>
              <a:rPr lang="en-US" sz="1200" dirty="0">
                <a:hlinkClick r:id="rId4"/>
              </a:rPr>
              <a:t>/</a:t>
            </a:r>
            <a:r>
              <a:rPr lang="en-US" sz="1200" dirty="0" err="1">
                <a:hlinkClick r:id="rId4"/>
              </a:rPr>
              <a:t>infopoetries</a:t>
            </a:r>
            <a:r>
              <a:rPr lang="en-US" sz="1200" dirty="0">
                <a:hlinkClick r:id="rId4"/>
              </a:rPr>
              <a:t>/wealth-inequality/</a:t>
            </a:r>
            <a:endParaRPr lang="en-US" sz="1200" dirty="0"/>
          </a:p>
        </p:txBody>
      </p:sp>
      <p:sp>
        <p:nvSpPr>
          <p:cNvPr id="5" name="Google Shape;154;p30">
            <a:extLst>
              <a:ext uri="{FF2B5EF4-FFF2-40B4-BE49-F238E27FC236}">
                <a16:creationId xmlns:a16="http://schemas.microsoft.com/office/drawing/2014/main" id="{532F8D78-A4C5-5524-63CF-4ABE5495F2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599" y="1846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 algn="ctr"/>
            <a:r>
              <a:rPr lang="en" b="1" dirty="0" err="1">
                <a:latin typeface="Krub"/>
                <a:ea typeface="Krub"/>
                <a:cs typeface="Krub"/>
                <a:sym typeface="Krub"/>
              </a:rPr>
              <a:t>Xushan</a:t>
            </a:r>
            <a:r>
              <a:rPr lang="en" b="1" dirty="0">
                <a:latin typeface="Krub"/>
                <a:ea typeface="Krub"/>
                <a:cs typeface="Krub"/>
                <a:sym typeface="Krub"/>
              </a:rPr>
              <a:t> Li – </a:t>
            </a:r>
            <a:r>
              <a:rPr lang="en" b="1" i="1" dirty="0">
                <a:latin typeface="Krub"/>
                <a:ea typeface="Krub"/>
                <a:cs typeface="Krub"/>
                <a:sym typeface="Krub"/>
              </a:rPr>
              <a:t>Wealth Inequality</a:t>
            </a:r>
            <a:r>
              <a:rPr lang="en" b="1" dirty="0">
                <a:latin typeface="Krub"/>
                <a:ea typeface="Krub"/>
                <a:cs typeface="Krub"/>
                <a:sym typeface="Krub"/>
              </a:rPr>
              <a:t> (2020)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</p:spTree>
    <p:extLst>
      <p:ext uri="{BB962C8B-B14F-4D97-AF65-F5344CB8AC3E}">
        <p14:creationId xmlns:p14="http://schemas.microsoft.com/office/powerpoint/2010/main" val="19173264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Recent Advances in DP: Education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393414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Data Physicalization Wiki founded 2015</a:t>
            </a:r>
          </a:p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Workshops for children, including one using candy (</a:t>
            </a:r>
            <a:r>
              <a:rPr lang="en-CA" sz="2930" dirty="0" err="1">
                <a:latin typeface="Krub"/>
                <a:ea typeface="Krub"/>
                <a:cs typeface="Krub"/>
                <a:sym typeface="Krub"/>
              </a:rPr>
              <a:t>Lallemand</a:t>
            </a: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 &amp; </a:t>
            </a:r>
            <a:r>
              <a:rPr lang="en-CA" sz="2930" dirty="0" err="1">
                <a:latin typeface="Krub"/>
                <a:ea typeface="Krub"/>
                <a:cs typeface="Krub"/>
                <a:sym typeface="Krub"/>
              </a:rPr>
              <a:t>Oomen</a:t>
            </a: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, 2022)</a:t>
            </a:r>
          </a:p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University course in Germany (Baur et al., 2023) </a:t>
            </a:r>
          </a:p>
        </p:txBody>
      </p:sp>
      <p:pic>
        <p:nvPicPr>
          <p:cNvPr id="5" name="Picture 4" descr="A plate with food on it&#10;&#10;Description automatically generated">
            <a:extLst>
              <a:ext uri="{FF2B5EF4-FFF2-40B4-BE49-F238E27FC236}">
                <a16:creationId xmlns:a16="http://schemas.microsoft.com/office/drawing/2014/main" id="{AF729697-AE50-82DF-7EEC-897F3AA09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8200" y="4901438"/>
            <a:ext cx="2463800" cy="1676400"/>
          </a:xfrm>
          <a:prstGeom prst="rect">
            <a:avLst/>
          </a:prstGeom>
        </p:spPr>
      </p:pic>
      <p:pic>
        <p:nvPicPr>
          <p:cNvPr id="7" name="Picture 6" descr="A paper plate with candy on it&#10;&#10;Description automatically generated">
            <a:extLst>
              <a:ext uri="{FF2B5EF4-FFF2-40B4-BE49-F238E27FC236}">
                <a16:creationId xmlns:a16="http://schemas.microsoft.com/office/drawing/2014/main" id="{4B595ED7-AEC2-18D5-0EE4-01DA4B3306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8200" y="3212338"/>
            <a:ext cx="2463800" cy="1676400"/>
          </a:xfrm>
          <a:prstGeom prst="rect">
            <a:avLst/>
          </a:prstGeom>
        </p:spPr>
      </p:pic>
      <p:pic>
        <p:nvPicPr>
          <p:cNvPr id="9" name="Picture 8" descr="A finger pointing at food&#10;&#10;Description automatically generated">
            <a:extLst>
              <a:ext uri="{FF2B5EF4-FFF2-40B4-BE49-F238E27FC236}">
                <a16:creationId xmlns:a16="http://schemas.microsoft.com/office/drawing/2014/main" id="{7B3D3904-B258-A651-299E-4F6657074E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6300" y="3213858"/>
            <a:ext cx="2501900" cy="1625600"/>
          </a:xfrm>
          <a:prstGeom prst="rect">
            <a:avLst/>
          </a:prstGeom>
        </p:spPr>
      </p:pic>
      <p:pic>
        <p:nvPicPr>
          <p:cNvPr id="11" name="Picture 10" descr="A group of black and red wires on a table&#10;&#10;Description automatically generated">
            <a:extLst>
              <a:ext uri="{FF2B5EF4-FFF2-40B4-BE49-F238E27FC236}">
                <a16:creationId xmlns:a16="http://schemas.microsoft.com/office/drawing/2014/main" id="{052786A4-E93B-FD07-ECC1-3EFF297E69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26300" y="4849175"/>
            <a:ext cx="2501900" cy="1715963"/>
          </a:xfrm>
          <a:prstGeom prst="rect">
            <a:avLst/>
          </a:prstGeom>
        </p:spPr>
      </p:pic>
      <p:pic>
        <p:nvPicPr>
          <p:cNvPr id="13" name="Picture 12" descr="A group of people standing in front of a large globe&#10;&#10;Description automatically generated">
            <a:extLst>
              <a:ext uri="{FF2B5EF4-FFF2-40B4-BE49-F238E27FC236}">
                <a16:creationId xmlns:a16="http://schemas.microsoft.com/office/drawing/2014/main" id="{6C485F98-9AAE-0B76-1997-730B911F137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11324"/>
          <a:stretch/>
        </p:blipFill>
        <p:spPr>
          <a:xfrm>
            <a:off x="9085652" y="997"/>
            <a:ext cx="3106348" cy="284221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A1A1A10-3BFB-5963-CB7C-549A358D12F9}"/>
              </a:ext>
            </a:extLst>
          </p:cNvPr>
          <p:cNvSpPr txBox="1"/>
          <p:nvPr/>
        </p:nvSpPr>
        <p:spPr>
          <a:xfrm>
            <a:off x="9085652" y="2843213"/>
            <a:ext cx="31063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Image source: </a:t>
            </a:r>
            <a:r>
              <a:rPr lang="en-US" sz="1200" dirty="0">
                <a:hlinkClick r:id="rId8"/>
              </a:rPr>
              <a:t>http://</a:t>
            </a:r>
            <a:r>
              <a:rPr lang="en-US" sz="1200" dirty="0" err="1">
                <a:hlinkClick r:id="rId8"/>
              </a:rPr>
              <a:t>dataphys.org</a:t>
            </a:r>
            <a:r>
              <a:rPr lang="en-US" sz="1200" dirty="0">
                <a:hlinkClick r:id="rId8"/>
              </a:rPr>
              <a:t>/wiki/</a:t>
            </a:r>
            <a:endParaRPr 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3E742C-EF9D-55CC-58CA-2FF8B8E24A4C}"/>
              </a:ext>
            </a:extLst>
          </p:cNvPr>
          <p:cNvSpPr txBox="1"/>
          <p:nvPr/>
        </p:nvSpPr>
        <p:spPr>
          <a:xfrm>
            <a:off x="7763880" y="6558884"/>
            <a:ext cx="39286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9"/>
              </a:rPr>
              <a:t>https://</a:t>
            </a:r>
            <a:r>
              <a:rPr lang="en-US" sz="1200" dirty="0" err="1">
                <a:hlinkClick r:id="rId9"/>
              </a:rPr>
              <a:t>doi.org</a:t>
            </a:r>
            <a:r>
              <a:rPr lang="en-US" sz="1200" dirty="0">
                <a:hlinkClick r:id="rId9"/>
              </a:rPr>
              <a:t>/10.1145/3491101.3519648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831400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uiExpand="1" build="p"/>
      <p:bldP spid="14" grpId="0"/>
      <p:bldP spid="1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Recent Advances in DP: Personalized DPs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6015202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575731" indent="-457200">
              <a:lnSpc>
                <a:spcPct val="100000"/>
              </a:lnSpc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DPs that reflect personal activity data are helpful exercise motivators</a:t>
            </a:r>
          </a:p>
          <a:p>
            <a:pPr marL="575731" indent="-457200">
              <a:lnSpc>
                <a:spcPct val="100000"/>
              </a:lnSpc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Can be used as fashion accessories or home decor</a:t>
            </a:r>
          </a:p>
          <a:p>
            <a:pPr marL="575731" indent="-457200">
              <a:lnSpc>
                <a:spcPct val="100000"/>
              </a:lnSpc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So far this has not been extended to pets…</a:t>
            </a:r>
          </a:p>
          <a:p>
            <a:pPr marL="1185316" lvl="1" indent="-457200">
              <a:lnSpc>
                <a:spcPct val="100000"/>
              </a:lnSpc>
              <a:spcAft>
                <a:spcPts val="1200"/>
              </a:spcAft>
              <a:buSzPts val="2200"/>
              <a:buFontTx/>
              <a:buChar char="-"/>
            </a:pPr>
            <a:r>
              <a:rPr lang="en-CA" sz="2533" dirty="0">
                <a:latin typeface="Krub"/>
                <a:ea typeface="Krub"/>
                <a:cs typeface="Krub"/>
                <a:sym typeface="Krub"/>
              </a:rPr>
              <a:t>Data dog collars?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4AFF81-D1D0-6D8E-B748-475F50DBF2EF}"/>
              </a:ext>
            </a:extLst>
          </p:cNvPr>
          <p:cNvSpPr txBox="1"/>
          <p:nvPr/>
        </p:nvSpPr>
        <p:spPr>
          <a:xfrm>
            <a:off x="6430802" y="6495974"/>
            <a:ext cx="57611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Image source: </a:t>
            </a:r>
            <a:r>
              <a:rPr lang="en-US" sz="1400" dirty="0">
                <a:hlinkClick r:id="rId3"/>
              </a:rPr>
              <a:t>https://</a:t>
            </a:r>
            <a:r>
              <a:rPr lang="en-US" sz="1400" dirty="0" err="1">
                <a:hlinkClick r:id="rId3"/>
              </a:rPr>
              <a:t>doi.org</a:t>
            </a:r>
            <a:r>
              <a:rPr lang="en-US" sz="1400" dirty="0">
                <a:hlinkClick r:id="rId3"/>
              </a:rPr>
              <a:t>/10.1145/2556288.2557144</a:t>
            </a:r>
            <a:endParaRPr lang="en-US" sz="1400" dirty="0"/>
          </a:p>
        </p:txBody>
      </p:sp>
      <p:pic>
        <p:nvPicPr>
          <p:cNvPr id="4" name="Picture 3" descr="Several different colored objects&#10;&#10;Description automatically generated with medium confidence">
            <a:extLst>
              <a:ext uri="{FF2B5EF4-FFF2-40B4-BE49-F238E27FC236}">
                <a16:creationId xmlns:a16="http://schemas.microsoft.com/office/drawing/2014/main" id="{5B595381-EBAA-85B5-19E3-8766DD18D7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802" y="2646202"/>
            <a:ext cx="5761198" cy="384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682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uiExpand="1" build="p"/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Recent Advances in DP: Books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pic>
        <p:nvPicPr>
          <p:cNvPr id="1026" name="Picture 2" descr="Cover of Making with Data">
            <a:extLst>
              <a:ext uri="{FF2B5EF4-FFF2-40B4-BE49-F238E27FC236}">
                <a16:creationId xmlns:a16="http://schemas.microsoft.com/office/drawing/2014/main" id="{02276E85-B6F2-9BCB-7828-FC8E65D0CF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9750" y="1441562"/>
            <a:ext cx="3862250" cy="5124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Making Data cover">
            <a:extLst>
              <a:ext uri="{FF2B5EF4-FFF2-40B4-BE49-F238E27FC236}">
                <a16:creationId xmlns:a16="http://schemas.microsoft.com/office/drawing/2014/main" id="{EB36DEB2-31C1-6656-156F-9E5E631950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2039" y="1426747"/>
            <a:ext cx="3426118" cy="5139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155;p30">
            <a:extLst>
              <a:ext uri="{FF2B5EF4-FFF2-40B4-BE49-F238E27FC236}">
                <a16:creationId xmlns:a16="http://schemas.microsoft.com/office/drawing/2014/main" id="{8065458D-932B-23DC-7012-40276D050D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2"/>
            <a:ext cx="4084963" cy="497209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i="1" dirty="0">
                <a:latin typeface="Krub"/>
                <a:ea typeface="Krub"/>
                <a:cs typeface="Krub"/>
                <a:sym typeface="Krub"/>
              </a:rPr>
              <a:t>Making data: Materializing digital information</a:t>
            </a: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 (</a:t>
            </a:r>
            <a:r>
              <a:rPr lang="en-CA" sz="2930" dirty="0" err="1">
                <a:latin typeface="Krub"/>
                <a:ea typeface="Krub"/>
                <a:cs typeface="Krub"/>
                <a:sym typeface="Krub"/>
              </a:rPr>
              <a:t>Gwilt</a:t>
            </a: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, ed., 2022)</a:t>
            </a:r>
          </a:p>
          <a:p>
            <a:pPr marL="575731" indent="-457200">
              <a:spcAft>
                <a:spcPts val="1200"/>
              </a:spcAft>
              <a:buSzPts val="2200"/>
              <a:buFontTx/>
              <a:buChar char="-"/>
            </a:pPr>
            <a:r>
              <a:rPr lang="en-CA" sz="2930" i="1" dirty="0">
                <a:latin typeface="Krub"/>
                <a:ea typeface="Krub"/>
                <a:cs typeface="Krub"/>
                <a:sym typeface="Krub"/>
              </a:rPr>
              <a:t>Making with data: Physical design and craft in a data-driven world</a:t>
            </a: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 (Huron et al., eds., 2023)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3387F2-EE8C-1323-7F8D-598B5D4094B6}"/>
              </a:ext>
            </a:extLst>
          </p:cNvPr>
          <p:cNvSpPr txBox="1"/>
          <p:nvPr/>
        </p:nvSpPr>
        <p:spPr>
          <a:xfrm>
            <a:off x="4872039" y="6565924"/>
            <a:ext cx="74425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sources: </a:t>
            </a:r>
            <a:r>
              <a:rPr lang="en-US" sz="1200" dirty="0">
                <a:hlinkClick r:id="rId5"/>
              </a:rPr>
              <a:t>https://www.bloomsbury.com/ca/making-data-9781350133235/</a:t>
            </a:r>
            <a:r>
              <a:rPr lang="en-US" sz="1200" dirty="0"/>
              <a:t>, </a:t>
            </a:r>
            <a:r>
              <a:rPr lang="en-US" sz="1200" dirty="0">
                <a:hlinkClick r:id="rId6"/>
              </a:rPr>
              <a:t>https://makingwithdata.org/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01074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" dur="20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-CA" b="1" dirty="0">
                <a:latin typeface="Krub"/>
                <a:ea typeface="Krub"/>
                <a:cs typeface="Krub"/>
                <a:sym typeface="Krub"/>
              </a:rPr>
              <a:t>Works</a:t>
            </a:r>
            <a:r>
              <a:rPr lang="en" b="1" dirty="0">
                <a:latin typeface="Krub"/>
                <a:ea typeface="Krub"/>
                <a:cs typeface="Krub"/>
                <a:sym typeface="Krub"/>
              </a:rPr>
              <a:t> Cited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356968"/>
            <a:ext cx="11360800" cy="538673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85000" lnSpcReduction="20000"/>
          </a:bodyPr>
          <a:lstStyle/>
          <a:p>
            <a:pPr marL="539750" indent="-446088">
              <a:lnSpc>
                <a:spcPct val="120000"/>
              </a:lnSpc>
              <a:spcAft>
                <a:spcPts val="600"/>
              </a:spcAft>
              <a:buSzPts val="2200"/>
              <a:buNone/>
            </a:pPr>
            <a:r>
              <a:rPr lang="en-CA" sz="1200" b="1" dirty="0">
                <a:latin typeface="Krub" pitchFamily="2" charset="-34"/>
                <a:ea typeface="Krub"/>
                <a:cs typeface="Krub" pitchFamily="2" charset="-34"/>
                <a:sym typeface="Krub"/>
              </a:rPr>
              <a:t>Primary Sources</a:t>
            </a:r>
          </a:p>
          <a:p>
            <a:pPr marL="539750" indent="-446088">
              <a:lnSpc>
                <a:spcPct val="120000"/>
              </a:lnSpc>
              <a:spcAft>
                <a:spcPts val="600"/>
              </a:spcAft>
              <a:buSzPts val="2200"/>
              <a:buNone/>
            </a:pPr>
            <a:r>
              <a:rPr lang="en-CA" sz="1200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Krub" pitchFamily="2" charset="-34"/>
                <a:cs typeface="Krub" pitchFamily="2" charset="-34"/>
              </a:rPr>
              <a:t>Data Physicalization Wiki</a:t>
            </a:r>
            <a:r>
              <a:rPr lang="en-CA" sz="1200" b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Krub" pitchFamily="2" charset="-34"/>
                <a:cs typeface="Krub" pitchFamily="2" charset="-34"/>
              </a:rPr>
              <a:t> (2024)</a:t>
            </a:r>
            <a:r>
              <a:rPr lang="en-CA" sz="12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Krub" pitchFamily="2" charset="-34"/>
                <a:cs typeface="Krub" pitchFamily="2" charset="-34"/>
              </a:rPr>
              <a:t>. Retrieved from </a:t>
            </a:r>
            <a:r>
              <a:rPr lang="en-CA" sz="1200" b="0" i="0" u="none" strike="noStrike" dirty="0">
                <a:solidFill>
                  <a:srgbClr val="515891"/>
                </a:solidFill>
                <a:effectLst/>
                <a:highlight>
                  <a:srgbClr val="FFFFFF"/>
                </a:highlight>
                <a:latin typeface="Krub" pitchFamily="2" charset="-34"/>
                <a:cs typeface="Krub" pitchFamily="2" charset="-34"/>
                <a:hlinkClick r:id="rId3"/>
              </a:rPr>
              <a:t>http://dataphys.org/</a:t>
            </a:r>
            <a:endParaRPr lang="en-CA" sz="1200" dirty="0">
              <a:solidFill>
                <a:srgbClr val="515891"/>
              </a:solidFill>
              <a:highlight>
                <a:srgbClr val="FFFFFF"/>
              </a:highlight>
              <a:latin typeface="Krub" pitchFamily="2" charset="-34"/>
              <a:cs typeface="Krub" pitchFamily="2" charset="-34"/>
            </a:endParaRPr>
          </a:p>
          <a:p>
            <a:pPr marL="539750" indent="-446088">
              <a:lnSpc>
                <a:spcPct val="120000"/>
              </a:lnSpc>
              <a:spcAft>
                <a:spcPts val="600"/>
              </a:spcAft>
              <a:buSzPts val="2200"/>
              <a:buNone/>
            </a:pP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Dragicevic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P., Jansen, Y., &amp; 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Vande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 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Moere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A. (2021). Data physicalization. In J. 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Vanderdonckt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P. 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Palanque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&amp; M. 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Winckler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 (Eds.), </a:t>
            </a:r>
            <a:r>
              <a:rPr lang="en-CA" sz="1200" i="1" dirty="0">
                <a:effectLst/>
                <a:latin typeface="Krub" pitchFamily="2" charset="-34"/>
                <a:cs typeface="Krub" pitchFamily="2" charset="-34"/>
              </a:rPr>
              <a:t>Springer Handbook of Human Computer Interaction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. Springer, Cham. 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  <a:hlinkClick r:id="rId4"/>
              </a:rPr>
              <a:t>https://doi.org/10.1007/978-3-319-27648-9_94-1</a:t>
            </a:r>
            <a:endParaRPr lang="en-CA" sz="1200" dirty="0">
              <a:effectLst/>
              <a:latin typeface="Krub" pitchFamily="2" charset="-34"/>
              <a:cs typeface="Krub" pitchFamily="2" charset="-34"/>
            </a:endParaRPr>
          </a:p>
          <a:p>
            <a:pPr marL="539750" indent="-446088">
              <a:lnSpc>
                <a:spcPct val="120000"/>
              </a:lnSpc>
              <a:spcAft>
                <a:spcPts val="600"/>
              </a:spcAft>
              <a:buSzPts val="2200"/>
              <a:buNone/>
            </a:pP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Jansen, Y., 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Dragicevic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P., Isenberg, P., Alexander, J., 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Karnik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A., 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Kildal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J., Subramanian, S., &amp; 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Hornbæk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K. (2015, April). Opportunities and challenges for data </a:t>
            </a:r>
            <a:r>
              <a:rPr lang="en-CA" sz="1200" dirty="0">
                <a:latin typeface="Krub" pitchFamily="2" charset="-34"/>
                <a:cs typeface="Krub" pitchFamily="2" charset="-34"/>
              </a:rPr>
              <a:t>p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hysicalization. </a:t>
            </a:r>
            <a:r>
              <a:rPr lang="en-CA" sz="1200" i="1" dirty="0">
                <a:effectLst/>
                <a:latin typeface="Krub" pitchFamily="2" charset="-34"/>
                <a:cs typeface="Krub" pitchFamily="2" charset="-34"/>
              </a:rPr>
              <a:t>Proceedings of the 33rd Annual ACM Conference on Human Factors in Computing Systems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3227–3236. 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  <a:hlinkClick r:id="rId5"/>
              </a:rPr>
              <a:t>https://doi.org/10.1145/2702123.2702180</a:t>
            </a:r>
            <a:endParaRPr lang="en-CA" sz="1200" b="1" dirty="0">
              <a:latin typeface="Krub" pitchFamily="2" charset="-34"/>
              <a:cs typeface="Krub" pitchFamily="2" charset="-34"/>
            </a:endParaRPr>
          </a:p>
          <a:p>
            <a:pPr marL="539750" indent="-446088">
              <a:lnSpc>
                <a:spcPct val="120000"/>
              </a:lnSpc>
              <a:spcAft>
                <a:spcPts val="600"/>
              </a:spcAft>
              <a:buSzPts val="2200"/>
              <a:buNone/>
            </a:pPr>
            <a:r>
              <a:rPr lang="en-CA" sz="1200" b="1" dirty="0">
                <a:latin typeface="Krub" pitchFamily="2" charset="-34"/>
                <a:cs typeface="Krub" pitchFamily="2" charset="-34"/>
              </a:rPr>
              <a:t>Additional Sources</a:t>
            </a:r>
          </a:p>
          <a:p>
            <a:pPr marL="539750" indent="-446088">
              <a:lnSpc>
                <a:spcPct val="120000"/>
              </a:lnSpc>
              <a:spcAft>
                <a:spcPts val="600"/>
              </a:spcAft>
              <a:buSzPts val="2200"/>
              <a:buNone/>
            </a:pP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Baur, C., 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Wienrich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C., &amp; 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Hurtienne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J. (2023, April). Location, aim, and audience of data </a:t>
            </a:r>
            <a:r>
              <a:rPr lang="en-CA" sz="1200" dirty="0" err="1">
                <a:latin typeface="Krub" pitchFamily="2" charset="-34"/>
                <a:cs typeface="Krub" pitchFamily="2" charset="-34"/>
              </a:rPr>
              <a:t>p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hysicalisations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: Design approaches </a:t>
            </a:r>
            <a:r>
              <a:rPr lang="en-CA" sz="1200" dirty="0">
                <a:latin typeface="Krub" pitchFamily="2" charset="-34"/>
                <a:cs typeface="Krub" pitchFamily="2" charset="-34"/>
              </a:rPr>
              <a:t>i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nstead of frameworks. </a:t>
            </a:r>
            <a:r>
              <a:rPr lang="en-CA" sz="1200" i="1" dirty="0">
                <a:effectLst/>
                <a:latin typeface="Krub" pitchFamily="2" charset="-34"/>
                <a:cs typeface="Krub" pitchFamily="2" charset="-34"/>
              </a:rPr>
              <a:t>Physicalization from Theory to Practice: Exploring Physicalization Design across Domains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. ACM CHI Conference on Human Factors in Computing Systems, Hamburg, Germany. 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  <a:hlinkClick r:id="rId6"/>
              </a:rPr>
              <a:t>http://dataphys.org/workshops/chi23/wp-content/uploads/sites/8/2023/03/230215_PositionpaperDataPhysWS-Cordula-Baur.pdf</a:t>
            </a:r>
            <a:endParaRPr lang="en-CA" sz="1200" dirty="0">
              <a:effectLst/>
              <a:latin typeface="Krub" pitchFamily="2" charset="-34"/>
              <a:cs typeface="Krub" pitchFamily="2" charset="-34"/>
            </a:endParaRPr>
          </a:p>
          <a:p>
            <a:pPr marL="539750" indent="-446088">
              <a:lnSpc>
                <a:spcPct val="120000"/>
              </a:lnSpc>
              <a:spcAft>
                <a:spcPts val="600"/>
              </a:spcAft>
              <a:buSzPts val="2200"/>
              <a:buNone/>
            </a:pP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Bell, F., Wu, S., Campo 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Woytuk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N., Lazaro Vasquez, E. S., 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Alistar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M., &amp; 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Buechley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L. (2024). Making biomaterials for sustainable </a:t>
            </a:r>
            <a:r>
              <a:rPr lang="en-CA" sz="1200" dirty="0">
                <a:latin typeface="Krub" pitchFamily="2" charset="-34"/>
                <a:cs typeface="Krub" pitchFamily="2" charset="-34"/>
              </a:rPr>
              <a:t>t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angible </a:t>
            </a:r>
            <a:r>
              <a:rPr lang="en-CA" sz="1200" dirty="0">
                <a:latin typeface="Krub" pitchFamily="2" charset="-34"/>
                <a:cs typeface="Krub" pitchFamily="2" charset="-34"/>
              </a:rPr>
              <a:t>i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nterfaces. </a:t>
            </a:r>
            <a:r>
              <a:rPr lang="en-CA" sz="1200" i="1" dirty="0">
                <a:effectLst/>
                <a:latin typeface="Krub" pitchFamily="2" charset="-34"/>
                <a:cs typeface="Krub" pitchFamily="2" charset="-34"/>
              </a:rPr>
              <a:t>Proceedings of the Eighteenth International Conference on Tangible, Embedded, and Embodied Interaction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1–5. 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  <a:hlinkClick r:id="rId7"/>
              </a:rPr>
              <a:t>https://doi.org/10.1145/3623509.3634740</a:t>
            </a:r>
            <a:endParaRPr lang="en-CA" sz="1200" dirty="0">
              <a:effectLst/>
              <a:latin typeface="Krub" pitchFamily="2" charset="-34"/>
              <a:cs typeface="Krub" pitchFamily="2" charset="-34"/>
            </a:endParaRPr>
          </a:p>
          <a:p>
            <a:pPr marL="539750" indent="-446088">
              <a:lnSpc>
                <a:spcPct val="120000"/>
              </a:lnSpc>
              <a:spcAft>
                <a:spcPts val="600"/>
              </a:spcAft>
              <a:buSzPts val="2200"/>
              <a:buNone/>
            </a:pP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Gwilt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I. (Ed.). (2022). </a:t>
            </a:r>
            <a:r>
              <a:rPr lang="en-CA" sz="1200" i="1" dirty="0">
                <a:effectLst/>
                <a:latin typeface="Krub" pitchFamily="2" charset="-34"/>
                <a:cs typeface="Krub" pitchFamily="2" charset="-34"/>
              </a:rPr>
              <a:t>Making data: Materializing digital information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. Bloomsbury Visual Arts.</a:t>
            </a:r>
          </a:p>
          <a:p>
            <a:pPr marL="539750" indent="-446088">
              <a:lnSpc>
                <a:spcPct val="120000"/>
              </a:lnSpc>
              <a:spcAft>
                <a:spcPts val="600"/>
              </a:spcAft>
              <a:buSzPts val="2200"/>
              <a:buNone/>
            </a:pP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Hogan, T. (2018, June). Data </a:t>
            </a:r>
            <a:r>
              <a:rPr lang="en-CA" sz="1200" dirty="0" err="1">
                <a:latin typeface="Krub" pitchFamily="2" charset="-34"/>
                <a:cs typeface="Krub" pitchFamily="2" charset="-34"/>
              </a:rPr>
              <a:t>s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ensification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: Beyond representation modality, toward encoding data in experience. </a:t>
            </a:r>
            <a:r>
              <a:rPr lang="en-CA" sz="1200" i="1" dirty="0">
                <a:effectLst/>
                <a:latin typeface="Krub" pitchFamily="2" charset="-34"/>
                <a:cs typeface="Krub" pitchFamily="2" charset="-34"/>
              </a:rPr>
              <a:t>Design as a Catalyst for Change - DRS Conference 2018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. 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  <a:hlinkClick r:id="rId8"/>
              </a:rPr>
              <a:t>https://doi.org/10.21606/drs.2018.238</a:t>
            </a:r>
            <a:endParaRPr lang="en-CA" sz="1200" dirty="0">
              <a:effectLst/>
              <a:latin typeface="Krub" pitchFamily="2" charset="-34"/>
              <a:cs typeface="Krub" pitchFamily="2" charset="-34"/>
            </a:endParaRPr>
          </a:p>
          <a:p>
            <a:pPr marL="539750" indent="-446088">
              <a:lnSpc>
                <a:spcPct val="120000"/>
              </a:lnSpc>
              <a:spcAft>
                <a:spcPts val="600"/>
              </a:spcAft>
              <a:buSzPts val="2200"/>
              <a:buNone/>
            </a:pP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Hornecker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E., Hogan, T., Hinrichs, U., &amp; Van 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Koningsbruggen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R. (2023). A design </a:t>
            </a:r>
            <a:r>
              <a:rPr lang="en-CA" sz="1200" dirty="0">
                <a:latin typeface="Krub" pitchFamily="2" charset="-34"/>
                <a:cs typeface="Krub" pitchFamily="2" charset="-34"/>
              </a:rPr>
              <a:t>v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ocabulary for data physicalization. </a:t>
            </a:r>
            <a:r>
              <a:rPr lang="en-CA" sz="1200" i="1" dirty="0">
                <a:effectLst/>
                <a:latin typeface="Krub" pitchFamily="2" charset="-34"/>
                <a:cs typeface="Krub" pitchFamily="2" charset="-34"/>
              </a:rPr>
              <a:t>ACM Transactions on Computer-Human Interaction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</a:t>
            </a:r>
            <a:r>
              <a:rPr lang="en-CA" sz="1200" i="1" dirty="0">
                <a:effectLst/>
                <a:latin typeface="Krub" pitchFamily="2" charset="-34"/>
                <a:cs typeface="Krub" pitchFamily="2" charset="-34"/>
              </a:rPr>
              <a:t>31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(1), 2:1-2:62. 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  <a:hlinkClick r:id="rId9"/>
              </a:rPr>
              <a:t>https://doi.org/10.1145/3617366</a:t>
            </a:r>
            <a:endParaRPr lang="en-CA" sz="1200" dirty="0">
              <a:effectLst/>
              <a:latin typeface="Krub" pitchFamily="2" charset="-34"/>
              <a:cs typeface="Krub" pitchFamily="2" charset="-34"/>
            </a:endParaRPr>
          </a:p>
          <a:p>
            <a:pPr marL="539750" indent="-446088">
              <a:lnSpc>
                <a:spcPct val="120000"/>
              </a:lnSpc>
              <a:spcAft>
                <a:spcPts val="600"/>
              </a:spcAft>
              <a:buSzPts val="2200"/>
              <a:buNone/>
            </a:pP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Huron, S., Nagel, T., 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Oehlberg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L., &amp; Willett, W. (Eds.). (2023). </a:t>
            </a:r>
            <a:r>
              <a:rPr lang="en-CA" sz="1200" i="1" dirty="0">
                <a:effectLst/>
                <a:latin typeface="Krub" pitchFamily="2" charset="-34"/>
                <a:cs typeface="Krub" pitchFamily="2" charset="-34"/>
              </a:rPr>
              <a:t>Making with data: Physical design and craft in a data-driven world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 (First edition). AK Peters: CRC Press.</a:t>
            </a:r>
          </a:p>
          <a:p>
            <a:pPr marL="539750" indent="-446088">
              <a:lnSpc>
                <a:spcPct val="120000"/>
              </a:lnSpc>
              <a:spcAft>
                <a:spcPts val="600"/>
              </a:spcAft>
              <a:buSzPts val="2200"/>
              <a:buNone/>
            </a:pP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Lallemand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C., &amp; 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Oomen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M. (2022). The candy </a:t>
            </a:r>
            <a:r>
              <a:rPr lang="en-CA" sz="1200" dirty="0">
                <a:latin typeface="Krub" pitchFamily="2" charset="-34"/>
                <a:cs typeface="Krub" pitchFamily="2" charset="-34"/>
              </a:rPr>
              <a:t>w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orkshop: Supporting rich sensory </a:t>
            </a:r>
            <a:r>
              <a:rPr lang="en-CA" sz="1200" dirty="0">
                <a:latin typeface="Krub" pitchFamily="2" charset="-34"/>
                <a:cs typeface="Krub" pitchFamily="2" charset="-34"/>
              </a:rPr>
              <a:t>m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odalities in constructive </a:t>
            </a:r>
            <a:r>
              <a:rPr lang="en-CA" sz="1200" dirty="0">
                <a:latin typeface="Krub" pitchFamily="2" charset="-34"/>
                <a:cs typeface="Krub" pitchFamily="2" charset="-34"/>
              </a:rPr>
              <a:t>d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ata </a:t>
            </a:r>
            <a:r>
              <a:rPr lang="en-CA" sz="1200" dirty="0">
                <a:latin typeface="Krub" pitchFamily="2" charset="-34"/>
                <a:cs typeface="Krub" pitchFamily="2" charset="-34"/>
              </a:rPr>
              <a:t>p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hysicalization. </a:t>
            </a:r>
            <a:r>
              <a:rPr lang="en-CA" sz="1200" i="1" dirty="0">
                <a:effectLst/>
                <a:latin typeface="Krub" pitchFamily="2" charset="-34"/>
                <a:cs typeface="Krub" pitchFamily="2" charset="-34"/>
              </a:rPr>
              <a:t>Extended Abstracts of the 2022 CHI Conference on Human Factors in Computing Systems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1–7. 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  <a:hlinkClick r:id="rId10"/>
              </a:rPr>
              <a:t>https://doi.org/10.1145/3491101.3519648</a:t>
            </a:r>
            <a:endParaRPr lang="en-CA" sz="1200" dirty="0">
              <a:effectLst/>
              <a:latin typeface="Krub" pitchFamily="2" charset="-34"/>
              <a:cs typeface="Krub" pitchFamily="2" charset="-34"/>
            </a:endParaRPr>
          </a:p>
          <a:p>
            <a:pPr marL="539750" indent="-446088">
              <a:lnSpc>
                <a:spcPct val="120000"/>
              </a:lnSpc>
              <a:spcAft>
                <a:spcPts val="600"/>
              </a:spcAft>
              <a:buSzPts val="2200"/>
              <a:buNone/>
            </a:pP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Li, X. (2020). </a:t>
            </a:r>
            <a:r>
              <a:rPr lang="en-CA" sz="1200" i="1" dirty="0">
                <a:effectLst/>
                <a:latin typeface="Krub" pitchFamily="2" charset="-34"/>
                <a:cs typeface="Krub" pitchFamily="2" charset="-34"/>
              </a:rPr>
              <a:t>Wealth Inequality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. 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Infopoetry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. 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  <a:hlinkClick r:id="rId11"/>
              </a:rPr>
              <a:t>https://infopoetry.densitydesign.org/infopoetries/wealth-inequality</a:t>
            </a:r>
            <a:endParaRPr lang="en-CA" sz="1200" dirty="0">
              <a:effectLst/>
              <a:latin typeface="Krub" pitchFamily="2" charset="-34"/>
              <a:cs typeface="Krub" pitchFamily="2" charset="-34"/>
            </a:endParaRPr>
          </a:p>
          <a:p>
            <a:pPr marL="539750" indent="-446088">
              <a:lnSpc>
                <a:spcPct val="120000"/>
              </a:lnSpc>
              <a:spcAft>
                <a:spcPts val="600"/>
              </a:spcAft>
              <a:buSzPts val="2200"/>
              <a:buNone/>
            </a:pP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Li, Y., Zhang, K., Huang, Y., &amp; 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Guljajeva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V. (2023). Bitter </a:t>
            </a:r>
            <a:r>
              <a:rPr lang="en-CA" sz="1200" dirty="0">
                <a:latin typeface="Krub" pitchFamily="2" charset="-34"/>
                <a:cs typeface="Krub" pitchFamily="2" charset="-34"/>
              </a:rPr>
              <a:t>d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ata: An exploration into data </a:t>
            </a:r>
            <a:r>
              <a:rPr lang="en-CA" sz="1200" dirty="0" err="1">
                <a:latin typeface="Krub" pitchFamily="2" charset="-34"/>
                <a:cs typeface="Krub" pitchFamily="2" charset="-34"/>
              </a:rPr>
              <a:t>e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dibilization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 of negative </a:t>
            </a:r>
            <a:r>
              <a:rPr lang="en-CA" sz="1200" dirty="0">
                <a:latin typeface="Krub" pitchFamily="2" charset="-34"/>
                <a:cs typeface="Krub" pitchFamily="2" charset="-34"/>
              </a:rPr>
              <a:t>e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motion. </a:t>
            </a:r>
            <a:r>
              <a:rPr lang="en-CA" sz="1200" i="1" dirty="0">
                <a:effectLst/>
                <a:latin typeface="Krub" pitchFamily="2" charset="-34"/>
                <a:cs typeface="Krub" pitchFamily="2" charset="-34"/>
              </a:rPr>
              <a:t>2023 IEEE VIS Arts Program (VISAP)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44–59. 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  <a:hlinkClick r:id="rId12"/>
              </a:rPr>
              <a:t>https://doi.org/10.1109/VISAP60414.2023.00010</a:t>
            </a:r>
            <a:endParaRPr lang="en-CA" sz="1200" dirty="0">
              <a:effectLst/>
              <a:latin typeface="Krub" pitchFamily="2" charset="-34"/>
              <a:cs typeface="Krub" pitchFamily="2" charset="-34"/>
            </a:endParaRPr>
          </a:p>
          <a:p>
            <a:pPr marL="539750" indent="-446088">
              <a:lnSpc>
                <a:spcPct val="120000"/>
              </a:lnSpc>
              <a:spcAft>
                <a:spcPts val="600"/>
              </a:spcAft>
              <a:buSzPts val="2200"/>
              <a:buNone/>
            </a:pP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Starrett, C., Reiser, S., &amp; </a:t>
            </a:r>
            <a:r>
              <a:rPr lang="en-CA" sz="1200" dirty="0" err="1">
                <a:effectLst/>
                <a:latin typeface="Krub" pitchFamily="2" charset="-34"/>
                <a:cs typeface="Krub" pitchFamily="2" charset="-34"/>
              </a:rPr>
              <a:t>Pacio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T. (2018). Data materialization: A hybrid process of crafting a teapot. </a:t>
            </a:r>
            <a:r>
              <a:rPr lang="en-CA" sz="1200" i="1" dirty="0">
                <a:effectLst/>
                <a:latin typeface="Krub" pitchFamily="2" charset="-34"/>
                <a:cs typeface="Krub" pitchFamily="2" charset="-34"/>
              </a:rPr>
              <a:t>SIGGRAPH ‘18: ACM SIGGRAPH 2018 Art Gallery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</a:rPr>
              <a:t>, 381–385. </a:t>
            </a:r>
            <a:r>
              <a:rPr lang="en-CA" sz="1200" dirty="0">
                <a:effectLst/>
                <a:latin typeface="Krub" pitchFamily="2" charset="-34"/>
                <a:cs typeface="Krub" pitchFamily="2" charset="-34"/>
                <a:hlinkClick r:id="rId13"/>
              </a:rPr>
              <a:t>https://doi.org/10.1145/3202918.3203087</a:t>
            </a:r>
            <a:endParaRPr lang="en-CA" sz="1200" dirty="0">
              <a:effectLst/>
              <a:latin typeface="Krub" pitchFamily="2" charset="-34"/>
              <a:cs typeface="Krub" pitchFamily="2" charset="-34"/>
            </a:endParaRPr>
          </a:p>
          <a:p>
            <a:pPr marL="539750" indent="-446088">
              <a:lnSpc>
                <a:spcPct val="120000"/>
              </a:lnSpc>
              <a:spcAft>
                <a:spcPts val="600"/>
              </a:spcAft>
              <a:buSzPts val="2200"/>
              <a:buNone/>
            </a:pPr>
            <a:endParaRPr lang="en-CA" sz="1200" dirty="0">
              <a:effectLst/>
              <a:latin typeface="Krub" pitchFamily="2" charset="-34"/>
              <a:cs typeface="Krub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156839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Presentation Outline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632881" indent="-514350">
              <a:spcAft>
                <a:spcPts val="1200"/>
              </a:spcAft>
              <a:buSzPts val="2200"/>
              <a:buFont typeface="+mj-lt"/>
              <a:buAutoNum type="arabicPeriod"/>
            </a:pPr>
            <a:r>
              <a:rPr lang="en-CA" sz="3200" dirty="0">
                <a:latin typeface="Krub"/>
                <a:ea typeface="Krub"/>
                <a:cs typeface="Krub"/>
                <a:sym typeface="Krub"/>
              </a:rPr>
              <a:t>What is DP?</a:t>
            </a:r>
          </a:p>
          <a:p>
            <a:pPr marL="632881" indent="-514350">
              <a:spcAft>
                <a:spcPts val="1200"/>
              </a:spcAft>
              <a:buSzPts val="2200"/>
              <a:buFont typeface="+mj-lt"/>
              <a:buAutoNum type="arabicPeriod"/>
            </a:pPr>
            <a:r>
              <a:rPr lang="en-CA" sz="3200" dirty="0">
                <a:latin typeface="Krub"/>
                <a:ea typeface="Krub"/>
                <a:cs typeface="Krub"/>
                <a:sym typeface="Krub"/>
              </a:rPr>
              <a:t>History of DP</a:t>
            </a:r>
          </a:p>
          <a:p>
            <a:pPr marL="632881" indent="-514350">
              <a:spcAft>
                <a:spcPts val="1200"/>
              </a:spcAft>
              <a:buSzPts val="2200"/>
              <a:buFont typeface="+mj-lt"/>
              <a:buAutoNum type="arabicPeriod"/>
            </a:pPr>
            <a:r>
              <a:rPr lang="en-CA" sz="3200" dirty="0">
                <a:latin typeface="Krub"/>
                <a:ea typeface="Krub"/>
                <a:cs typeface="Krub"/>
                <a:sym typeface="Krub"/>
              </a:rPr>
              <a:t>DP vs. DV</a:t>
            </a:r>
          </a:p>
          <a:p>
            <a:pPr marL="632881" indent="-514350">
              <a:spcAft>
                <a:spcPts val="1200"/>
              </a:spcAft>
              <a:buSzPts val="2200"/>
              <a:buFont typeface="+mj-lt"/>
              <a:buAutoNum type="arabicPeriod"/>
            </a:pPr>
            <a:r>
              <a:rPr lang="en-CA" sz="3200" dirty="0">
                <a:latin typeface="Krub"/>
                <a:ea typeface="Krub"/>
                <a:cs typeface="Krub"/>
                <a:sym typeface="Krub"/>
              </a:rPr>
              <a:t>DP vocabulary</a:t>
            </a:r>
          </a:p>
          <a:p>
            <a:pPr marL="632881" indent="-514350">
              <a:spcAft>
                <a:spcPts val="1200"/>
              </a:spcAft>
              <a:buSzPts val="2200"/>
              <a:buFont typeface="+mj-lt"/>
              <a:buAutoNum type="arabicPeriod"/>
            </a:pPr>
            <a:r>
              <a:rPr lang="en-CA" sz="3200" dirty="0">
                <a:latin typeface="Krub"/>
                <a:ea typeface="Krub"/>
                <a:cs typeface="Krub"/>
                <a:sym typeface="Krub"/>
              </a:rPr>
              <a:t>Examples of DP</a:t>
            </a:r>
          </a:p>
          <a:p>
            <a:pPr marL="632881" indent="-514350">
              <a:spcAft>
                <a:spcPts val="1200"/>
              </a:spcAft>
              <a:buSzPts val="2200"/>
              <a:buFont typeface="+mj-lt"/>
              <a:buAutoNum type="arabicPeriod"/>
            </a:pPr>
            <a:r>
              <a:rPr lang="en-CA" sz="3200" dirty="0">
                <a:latin typeface="Krub"/>
                <a:ea typeface="Krub"/>
                <a:cs typeface="Krub"/>
                <a:sym typeface="Krub"/>
              </a:rPr>
              <a:t>Recent advances in DP</a:t>
            </a: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3" dirty="0">
              <a:latin typeface="Krub"/>
              <a:ea typeface="Krub"/>
              <a:cs typeface="Krub"/>
              <a:sym typeface="Krub"/>
            </a:endParaRPr>
          </a:p>
        </p:txBody>
      </p:sp>
    </p:spTree>
    <p:extLst>
      <p:ext uri="{BB962C8B-B14F-4D97-AF65-F5344CB8AC3E}">
        <p14:creationId xmlns:p14="http://schemas.microsoft.com/office/powerpoint/2010/main" val="2759875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What is DP?: Establishing a Formal Definition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r>
              <a:rPr lang="en-CA" sz="2933" b="1" dirty="0">
                <a:latin typeface="Krub"/>
                <a:ea typeface="Krub"/>
                <a:cs typeface="Krub"/>
                <a:sym typeface="Krub"/>
              </a:rPr>
              <a:t>Data physicalization </a:t>
            </a:r>
            <a:r>
              <a:rPr lang="en-CA" sz="2933" dirty="0">
                <a:latin typeface="Krub"/>
                <a:ea typeface="Krub"/>
                <a:cs typeface="Krub"/>
                <a:sym typeface="Krub"/>
              </a:rPr>
              <a:t>(noun):</a:t>
            </a: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r>
              <a:rPr lang="en-CA" sz="2933" dirty="0">
                <a:latin typeface="Krub"/>
                <a:ea typeface="Krub"/>
                <a:cs typeface="Krub"/>
                <a:sym typeface="Krub"/>
              </a:rPr>
              <a:t>“[A] physical artifact whose geometry or material properties encode data” </a:t>
            </a: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(Jansen et al., 2015, p.2)</a:t>
            </a: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NB: Not strictly the same as physical models – must contain abstract data</a:t>
            </a:r>
          </a:p>
          <a:p>
            <a:pPr lvl="1" indent="-491054">
              <a:spcAft>
                <a:spcPts val="1200"/>
              </a:spcAft>
              <a:buSzPts val="2200"/>
              <a:buFont typeface="Krub"/>
              <a:buChar char="-"/>
            </a:pPr>
            <a:r>
              <a:rPr lang="en-CA" sz="2530" dirty="0">
                <a:latin typeface="Krub"/>
                <a:ea typeface="Krub"/>
                <a:cs typeface="Krub"/>
                <a:sym typeface="Krub"/>
              </a:rPr>
              <a:t>E.g., architectural models</a:t>
            </a:r>
            <a:r>
              <a:rPr lang="en-CA" sz="2530">
                <a:latin typeface="Krub"/>
                <a:ea typeface="Krub"/>
                <a:cs typeface="Krub"/>
                <a:sym typeface="Krub"/>
              </a:rPr>
              <a:t>, molecular models </a:t>
            </a:r>
            <a:endParaRPr lang="en-CA" sz="2530" dirty="0">
              <a:latin typeface="Krub"/>
              <a:ea typeface="Krub"/>
              <a:cs typeface="Krub"/>
              <a:sym typeface="Krub"/>
            </a:endParaRPr>
          </a:p>
          <a:p>
            <a:pPr marL="118531" indent="0">
              <a:spcAft>
                <a:spcPts val="1200"/>
              </a:spcAft>
              <a:buSzPts val="2200"/>
              <a:buNone/>
            </a:pPr>
            <a:endParaRPr lang="en-CA" sz="2930" dirty="0">
              <a:latin typeface="Krub"/>
              <a:ea typeface="Krub"/>
              <a:cs typeface="Krub"/>
              <a:sym typeface="Krub"/>
            </a:endParaRPr>
          </a:p>
          <a:p>
            <a:pPr marL="118531" indent="0">
              <a:spcAft>
                <a:spcPts val="1200"/>
              </a:spcAft>
              <a:buSzPts val="2200"/>
              <a:buNone/>
            </a:pPr>
            <a:endParaRPr lang="en-CA" sz="2930" dirty="0">
              <a:latin typeface="Krub"/>
              <a:ea typeface="Krub"/>
              <a:cs typeface="Krub"/>
              <a:sym typeface="Krub"/>
            </a:endParaRP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0" dirty="0">
              <a:latin typeface="Krub"/>
              <a:ea typeface="Krub"/>
              <a:cs typeface="Krub"/>
              <a:sym typeface="Krub"/>
            </a:endParaRP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3" dirty="0">
              <a:latin typeface="Krub"/>
              <a:ea typeface="Krub"/>
              <a:cs typeface="Krub"/>
              <a:sym typeface="Krub"/>
            </a:endParaRPr>
          </a:p>
        </p:txBody>
      </p:sp>
    </p:spTree>
    <p:extLst>
      <p:ext uri="{BB962C8B-B14F-4D97-AF65-F5344CB8AC3E}">
        <p14:creationId xmlns:p14="http://schemas.microsoft.com/office/powerpoint/2010/main" val="3088859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What is DP?: Establishing a Formal Definition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r>
              <a:rPr lang="en-CA" sz="2933" dirty="0">
                <a:latin typeface="Krub"/>
                <a:ea typeface="Krub"/>
                <a:cs typeface="Krub"/>
                <a:sym typeface="Krub"/>
              </a:rPr>
              <a:t>But, just like data visualization, there is another definition</a:t>
            </a: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r>
              <a:rPr lang="en-CA" sz="2933" dirty="0">
                <a:latin typeface="Krub"/>
                <a:ea typeface="Krub"/>
                <a:cs typeface="Krub"/>
                <a:sym typeface="Krub"/>
              </a:rPr>
              <a:t>Refers to area of research as well</a:t>
            </a:r>
            <a:endParaRPr lang="en-CA" sz="2930" dirty="0">
              <a:latin typeface="Krub"/>
              <a:ea typeface="Krub"/>
              <a:cs typeface="Krub"/>
              <a:sym typeface="Krub"/>
            </a:endParaRPr>
          </a:p>
          <a:p>
            <a:pPr marL="118531" indent="0">
              <a:spcAft>
                <a:spcPts val="1200"/>
              </a:spcAft>
              <a:buSzPts val="2200"/>
              <a:buNone/>
            </a:pPr>
            <a:endParaRPr lang="en-CA" sz="2930" dirty="0">
              <a:latin typeface="Krub"/>
              <a:ea typeface="Krub"/>
              <a:cs typeface="Krub"/>
              <a:sym typeface="Krub"/>
            </a:endParaRPr>
          </a:p>
          <a:p>
            <a:pPr marL="118531" indent="0">
              <a:spcAft>
                <a:spcPts val="1200"/>
              </a:spcAft>
              <a:buSzPts val="2200"/>
              <a:buNone/>
            </a:pPr>
            <a:endParaRPr lang="en-CA" sz="2930" dirty="0">
              <a:latin typeface="Krub"/>
              <a:ea typeface="Krub"/>
              <a:cs typeface="Krub"/>
              <a:sym typeface="Krub"/>
            </a:endParaRP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0" dirty="0">
              <a:latin typeface="Krub"/>
              <a:ea typeface="Krub"/>
              <a:cs typeface="Krub"/>
              <a:sym typeface="Krub"/>
            </a:endParaRP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3" dirty="0">
              <a:latin typeface="Krub"/>
              <a:ea typeface="Krub"/>
              <a:cs typeface="Krub"/>
              <a:sym typeface="Krub"/>
            </a:endParaRPr>
          </a:p>
        </p:txBody>
      </p:sp>
    </p:spTree>
    <p:extLst>
      <p:ext uri="{BB962C8B-B14F-4D97-AF65-F5344CB8AC3E}">
        <p14:creationId xmlns:p14="http://schemas.microsoft.com/office/powerpoint/2010/main" val="613463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What is DP?: </a:t>
            </a:r>
            <a:r>
              <a:rPr lang="en" sz="4000" b="1" dirty="0">
                <a:latin typeface="Krub"/>
                <a:ea typeface="Krub"/>
                <a:cs typeface="Krub"/>
                <a:sym typeface="Krub"/>
              </a:rPr>
              <a:t>Re-establishing a Formal Definition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r>
              <a:rPr lang="en-CA" sz="2933" b="1" dirty="0">
                <a:latin typeface="Krub"/>
                <a:ea typeface="Krub"/>
                <a:cs typeface="Krub"/>
                <a:sym typeface="Krub"/>
              </a:rPr>
              <a:t>Data physicalization </a:t>
            </a:r>
            <a:r>
              <a:rPr lang="en-CA" sz="2933" dirty="0">
                <a:latin typeface="Krub"/>
                <a:ea typeface="Krub"/>
                <a:cs typeface="Krub"/>
                <a:sym typeface="Krub"/>
              </a:rPr>
              <a:t>(noun):</a:t>
            </a:r>
          </a:p>
          <a:p>
            <a:pPr marL="632881" indent="-514350">
              <a:spcAft>
                <a:spcPts val="1200"/>
              </a:spcAft>
              <a:buSzPts val="2200"/>
              <a:buFont typeface="+mj-lt"/>
              <a:buAutoNum type="arabicPeriod"/>
            </a:pPr>
            <a:r>
              <a:rPr lang="en-CA" sz="2933" dirty="0">
                <a:latin typeface="Krub"/>
                <a:ea typeface="Krub"/>
                <a:cs typeface="Krub"/>
                <a:sym typeface="Krub"/>
              </a:rPr>
              <a:t>“[A] physical artifact whose geometry or material properties encode data” </a:t>
            </a: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(Jansen et al., 2015, p.3228)</a:t>
            </a:r>
          </a:p>
          <a:p>
            <a:pPr marL="632881" indent="-514350">
              <a:spcAft>
                <a:spcPts val="1200"/>
              </a:spcAft>
              <a:buSzPts val="2200"/>
              <a:buFont typeface="+mj-lt"/>
              <a:buAutoNum type="arabicPeriod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“[A] research area that examines how computer-supported, physical representations of data (i.e., physicalizations), can support cognition, communication, learning, problem solving, and decision making” (Jansen et al., 2015, p.3230)</a:t>
            </a:r>
          </a:p>
          <a:p>
            <a:pPr marL="632881" indent="-514350">
              <a:spcAft>
                <a:spcPts val="1200"/>
              </a:spcAft>
              <a:buSzPts val="2200"/>
              <a:buFont typeface="+mj-lt"/>
              <a:buAutoNum type="arabicPeriod"/>
            </a:pPr>
            <a:endParaRPr lang="en-CA" sz="2930" dirty="0">
              <a:latin typeface="Krub"/>
              <a:ea typeface="Krub"/>
              <a:cs typeface="Krub"/>
              <a:sym typeface="Krub"/>
            </a:endParaRPr>
          </a:p>
          <a:p>
            <a:pPr marL="118531" indent="0">
              <a:spcAft>
                <a:spcPts val="1200"/>
              </a:spcAft>
              <a:buSzPts val="2200"/>
              <a:buNone/>
            </a:pPr>
            <a:endParaRPr lang="en-CA" sz="2930" dirty="0">
              <a:latin typeface="Krub"/>
              <a:ea typeface="Krub"/>
              <a:cs typeface="Krub"/>
              <a:sym typeface="Krub"/>
            </a:endParaRP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0" dirty="0">
              <a:latin typeface="Krub"/>
              <a:ea typeface="Krub"/>
              <a:cs typeface="Krub"/>
              <a:sym typeface="Krub"/>
            </a:endParaRP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3" dirty="0">
              <a:latin typeface="Krub"/>
              <a:ea typeface="Krub"/>
              <a:cs typeface="Krub"/>
              <a:sym typeface="Krub"/>
            </a:endParaRPr>
          </a:p>
        </p:txBody>
      </p:sp>
    </p:spTree>
    <p:extLst>
      <p:ext uri="{BB962C8B-B14F-4D97-AF65-F5344CB8AC3E}">
        <p14:creationId xmlns:p14="http://schemas.microsoft.com/office/powerpoint/2010/main" val="3632093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History of DP: Milestones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6804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91054">
              <a:lnSpc>
                <a:spcPct val="110000"/>
              </a:lnSpc>
              <a:spcAft>
                <a:spcPts val="1200"/>
              </a:spcAft>
              <a:buSzPts val="2200"/>
              <a:buFont typeface="Krub"/>
              <a:buChar char="-"/>
            </a:pPr>
            <a:r>
              <a:rPr lang="en-CA" sz="2933" dirty="0">
                <a:latin typeface="Krub"/>
                <a:ea typeface="Krub"/>
                <a:cs typeface="Krub"/>
                <a:sym typeface="Krub"/>
              </a:rPr>
              <a:t>First data physicalization is ~7,500 years old (predates writing) from Mesopotamia</a:t>
            </a:r>
          </a:p>
          <a:p>
            <a:pPr indent="-491054">
              <a:lnSpc>
                <a:spcPct val="110000"/>
              </a:lnSpc>
              <a:spcAft>
                <a:spcPts val="1200"/>
              </a:spcAft>
              <a:buSzPts val="2200"/>
              <a:buFont typeface="Krub"/>
              <a:buChar char="-"/>
            </a:pPr>
            <a:r>
              <a:rPr lang="en-CA" sz="2933" dirty="0">
                <a:latin typeface="Krub"/>
                <a:ea typeface="Krub"/>
                <a:cs typeface="Krub"/>
                <a:sym typeface="Krub"/>
              </a:rPr>
              <a:t>Clay “tokens” could be rearranged to represent financial data</a:t>
            </a:r>
          </a:p>
          <a:p>
            <a:pPr marL="118531" indent="0">
              <a:spcAft>
                <a:spcPts val="1200"/>
              </a:spcAft>
              <a:buSzPts val="2200"/>
              <a:buNone/>
            </a:pPr>
            <a:endParaRPr lang="en-CA" sz="2930" dirty="0">
              <a:latin typeface="Krub"/>
              <a:ea typeface="Krub"/>
              <a:cs typeface="Krub"/>
              <a:sym typeface="Krub"/>
            </a:endParaRP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0" dirty="0">
              <a:latin typeface="Krub"/>
              <a:ea typeface="Krub"/>
              <a:cs typeface="Krub"/>
              <a:sym typeface="Krub"/>
            </a:endParaRP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3" dirty="0">
              <a:latin typeface="Krub"/>
              <a:ea typeface="Krub"/>
              <a:cs typeface="Krub"/>
              <a:sym typeface="Krub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9DCA4AE-50A3-4709-1328-3376FC9072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1127" y="1536633"/>
            <a:ext cx="5880873" cy="4021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B123B3-AD2F-BD61-B8F1-7C932F5BC39F}"/>
              </a:ext>
            </a:extLst>
          </p:cNvPr>
          <p:cNvSpPr txBox="1"/>
          <p:nvPr/>
        </p:nvSpPr>
        <p:spPr>
          <a:xfrm>
            <a:off x="6574035" y="5556217"/>
            <a:ext cx="5355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Image source: </a:t>
            </a:r>
            <a:r>
              <a:rPr lang="en-US" sz="1400" dirty="0">
                <a:hlinkClick r:id="rId4"/>
              </a:rPr>
              <a:t>http://</a:t>
            </a:r>
            <a:r>
              <a:rPr lang="en-US" sz="1400" dirty="0" err="1">
                <a:hlinkClick r:id="rId4"/>
              </a:rPr>
              <a:t>dataphys.org</a:t>
            </a:r>
            <a:r>
              <a:rPr lang="en-US" sz="1400" dirty="0">
                <a:hlinkClick r:id="rId4"/>
              </a:rPr>
              <a:t>/list/</a:t>
            </a:r>
            <a:r>
              <a:rPr lang="en-US" sz="1400" dirty="0" err="1">
                <a:hlinkClick r:id="rId4"/>
              </a:rPr>
              <a:t>mesopotamian</a:t>
            </a:r>
            <a:r>
              <a:rPr lang="en-US" sz="1400" dirty="0">
                <a:hlinkClick r:id="rId4"/>
              </a:rPr>
              <a:t>-clay-tokens/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87618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uiExpand="1" build="p"/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>
          <a:extLst>
            <a:ext uri="{FF2B5EF4-FFF2-40B4-BE49-F238E27FC236}">
              <a16:creationId xmlns:a16="http://schemas.microsoft.com/office/drawing/2014/main" id="{5F190176-62F2-AE84-B79C-8B28CF15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>
            <a:extLst>
              <a:ext uri="{FF2B5EF4-FFF2-40B4-BE49-F238E27FC236}">
                <a16:creationId xmlns:a16="http://schemas.microsoft.com/office/drawing/2014/main" id="{CAD9EA72-21A6-8848-3823-3ABDE01FEE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b="1" dirty="0">
                <a:latin typeface="Krub"/>
                <a:ea typeface="Krub"/>
                <a:cs typeface="Krub"/>
                <a:sym typeface="Krub"/>
              </a:rPr>
              <a:t>History of DP: Recent History</a:t>
            </a:r>
            <a:endParaRPr b="1" dirty="0"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55" name="Google Shape;155;p30">
            <a:extLst>
              <a:ext uri="{FF2B5EF4-FFF2-40B4-BE49-F238E27FC236}">
                <a16:creationId xmlns:a16="http://schemas.microsoft.com/office/drawing/2014/main" id="{B1738BC5-9CCA-6AAA-BD9F-51AFD5E7E3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575731" indent="-457200">
              <a:lnSpc>
                <a:spcPct val="100000"/>
              </a:lnSpc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DV was revolutionized by computer graphics</a:t>
            </a:r>
          </a:p>
          <a:p>
            <a:pPr marL="575731" indent="-457200">
              <a:lnSpc>
                <a:spcPct val="100000"/>
              </a:lnSpc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Became accessible, easy to mass-produce and disseminate </a:t>
            </a:r>
          </a:p>
          <a:p>
            <a:pPr marL="575731" indent="-457200">
              <a:lnSpc>
                <a:spcPct val="100000"/>
              </a:lnSpc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New technologies (e.g., 3-D printer, laser cutters) are beginning the same process for physicalization</a:t>
            </a:r>
          </a:p>
          <a:p>
            <a:pPr marL="575731" indent="-457200">
              <a:lnSpc>
                <a:spcPct val="100000"/>
              </a:lnSpc>
              <a:spcAft>
                <a:spcPts val="1200"/>
              </a:spcAft>
              <a:buSzPts val="2200"/>
              <a:buFontTx/>
              <a:buChar char="-"/>
            </a:pP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First 3-D printed data</a:t>
            </a:r>
            <a:br>
              <a:rPr lang="en-CA" sz="2930" dirty="0">
                <a:latin typeface="Krub"/>
                <a:ea typeface="Krub"/>
                <a:cs typeface="Krub"/>
                <a:sym typeface="Krub"/>
              </a:rPr>
            </a:b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physicalizations were </a:t>
            </a:r>
            <a:br>
              <a:rPr lang="en-CA" sz="2930" dirty="0">
                <a:latin typeface="Krub"/>
                <a:ea typeface="Krub"/>
                <a:cs typeface="Krub"/>
                <a:sym typeface="Krub"/>
              </a:rPr>
            </a:br>
            <a:r>
              <a:rPr lang="en-CA" sz="2930" dirty="0">
                <a:latin typeface="Krub"/>
                <a:ea typeface="Krub"/>
                <a:cs typeface="Krub"/>
                <a:sym typeface="Krub"/>
              </a:rPr>
              <a:t>made in late 1990s</a:t>
            </a: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0" dirty="0">
              <a:latin typeface="Krub"/>
              <a:ea typeface="Krub"/>
              <a:cs typeface="Krub"/>
              <a:sym typeface="Krub"/>
            </a:endParaRPr>
          </a:p>
          <a:p>
            <a:pPr indent="-491054">
              <a:spcAft>
                <a:spcPts val="1200"/>
              </a:spcAft>
              <a:buSzPts val="2200"/>
              <a:buFont typeface="Krub"/>
              <a:buChar char="-"/>
            </a:pPr>
            <a:endParaRPr lang="en-CA" sz="2933" dirty="0">
              <a:latin typeface="Krub"/>
              <a:ea typeface="Krub"/>
              <a:cs typeface="Krub"/>
              <a:sym typeface="Krub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49B4BC1-5999-F215-8CDD-47803BDCB9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3715" y="3930347"/>
            <a:ext cx="5878285" cy="256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4AFF81-D1D0-6D8E-B748-475F50DBF2EF}"/>
              </a:ext>
            </a:extLst>
          </p:cNvPr>
          <p:cNvSpPr txBox="1"/>
          <p:nvPr/>
        </p:nvSpPr>
        <p:spPr>
          <a:xfrm>
            <a:off x="6430802" y="6495974"/>
            <a:ext cx="56441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Image source: </a:t>
            </a:r>
            <a:r>
              <a:rPr lang="en-US" sz="1400" dirty="0">
                <a:hlinkClick r:id="rId4"/>
              </a:rPr>
              <a:t>http://</a:t>
            </a:r>
            <a:r>
              <a:rPr lang="en-US" sz="1400" dirty="0" err="1">
                <a:hlinkClick r:id="rId4"/>
              </a:rPr>
              <a:t>dataphys.org</a:t>
            </a:r>
            <a:r>
              <a:rPr lang="en-US" sz="1400" dirty="0">
                <a:hlinkClick r:id="rId4"/>
              </a:rPr>
              <a:t>/list/</a:t>
            </a:r>
            <a:r>
              <a:rPr lang="en-US" sz="1400" dirty="0" err="1">
                <a:hlinkClick r:id="rId4"/>
              </a:rPr>
              <a:t>sdsc</a:t>
            </a:r>
            <a:r>
              <a:rPr lang="en-US" sz="1400" dirty="0">
                <a:hlinkClick r:id="rId4"/>
              </a:rPr>
              <a:t>-</a:t>
            </a:r>
            <a:r>
              <a:rPr lang="en-US" sz="1400" dirty="0" err="1">
                <a:hlinkClick r:id="rId4"/>
              </a:rPr>
              <a:t>telemanufacturing</a:t>
            </a:r>
            <a:r>
              <a:rPr lang="en-US" sz="1400" dirty="0">
                <a:hlinkClick r:id="rId4"/>
              </a:rPr>
              <a:t>-facility/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563088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build="p"/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3346</TotalTime>
  <Words>2438</Words>
  <Application>Microsoft Macintosh PowerPoint</Application>
  <PresentationFormat>Widescreen</PresentationFormat>
  <Paragraphs>222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Aptos</vt:lpstr>
      <vt:lpstr>Aptos Display</vt:lpstr>
      <vt:lpstr>Arial</vt:lpstr>
      <vt:lpstr>Krub</vt:lpstr>
      <vt:lpstr>Office Theme</vt:lpstr>
      <vt:lpstr>Data physicalization: a new tool for the 21st century</vt:lpstr>
      <vt:lpstr>PowerPoint Presentation</vt:lpstr>
      <vt:lpstr>Xushan Li – Wealth Inequality (2020)</vt:lpstr>
      <vt:lpstr>Presentation Outline</vt:lpstr>
      <vt:lpstr>What is DP?: Establishing a Formal Definition</vt:lpstr>
      <vt:lpstr>What is DP?: Establishing a Formal Definition</vt:lpstr>
      <vt:lpstr>What is DP?: Re-establishing a Formal Definition</vt:lpstr>
      <vt:lpstr>History of DP: Milestones</vt:lpstr>
      <vt:lpstr>History of DP: Recent History</vt:lpstr>
      <vt:lpstr>History of DP: Research (or lack thereof)</vt:lpstr>
      <vt:lpstr>Data Physicalization vs. Data Visualization</vt:lpstr>
      <vt:lpstr>Data Physicalization   vs. Data Visualization</vt:lpstr>
      <vt:lpstr>DP Vocabulary</vt:lpstr>
      <vt:lpstr>DP Vocabulary: Formats</vt:lpstr>
      <vt:lpstr>DP Vocabulary: Formats</vt:lpstr>
      <vt:lpstr>DP Vocabulary: Formats</vt:lpstr>
      <vt:lpstr>DP Vocabulary: Dimensions</vt:lpstr>
      <vt:lpstr>DP Vocabulary: Variables</vt:lpstr>
      <vt:lpstr>DP Vocabulary: Tactile Variables</vt:lpstr>
      <vt:lpstr>DP Vocabulary: Other Variables</vt:lpstr>
      <vt:lpstr>DP Vocabulary: Levels of Abstraction</vt:lpstr>
      <vt:lpstr>DP Vocabulary: Levels of Abstraction</vt:lpstr>
      <vt:lpstr>DP Vocabulary: Levels of Abstraction</vt:lpstr>
      <vt:lpstr>DP Vocabulary: Levels of Abstraction</vt:lpstr>
      <vt:lpstr>DP Examples</vt:lpstr>
      <vt:lpstr>Melanie Bossert – The World’s Best Spintop (2012)</vt:lpstr>
      <vt:lpstr>Peter Shenai &amp; Laurence Osborn – Change Ringing (2015)</vt:lpstr>
      <vt:lpstr>PowerPoint Presentation</vt:lpstr>
      <vt:lpstr>Recent Advances in DP: Sustainability</vt:lpstr>
      <vt:lpstr>Recent Advances in DP: Education</vt:lpstr>
      <vt:lpstr>Recent Advances in DP: Personalized DPs</vt:lpstr>
      <vt:lpstr>Recent Advances in DP: Books</vt:lpstr>
      <vt:lpstr>Works Cited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Physicalization</dc:title>
  <dc:creator>Spencer Arshinoff</dc:creator>
  <cp:lastModifiedBy>Spencer Arshinoff</cp:lastModifiedBy>
  <cp:revision>2</cp:revision>
  <dcterms:created xsi:type="dcterms:W3CDTF">2024-03-16T01:25:53Z</dcterms:created>
  <dcterms:modified xsi:type="dcterms:W3CDTF">2024-04-15T14:58:53Z</dcterms:modified>
</cp:coreProperties>
</file>

<file path=docProps/thumbnail.jpeg>
</file>